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69" r:id="rId3"/>
    <p:sldId id="270" r:id="rId4"/>
    <p:sldId id="266" r:id="rId5"/>
    <p:sldId id="261" r:id="rId6"/>
    <p:sldId id="263" r:id="rId7"/>
    <p:sldId id="264" r:id="rId8"/>
    <p:sldId id="267" r:id="rId9"/>
    <p:sldId id="257" r:id="rId10"/>
    <p:sldId id="308" r:id="rId11"/>
    <p:sldId id="271" r:id="rId12"/>
    <p:sldId id="272" r:id="rId13"/>
    <p:sldId id="273" r:id="rId14"/>
    <p:sldId id="275" r:id="rId15"/>
    <p:sldId id="274" r:id="rId16"/>
    <p:sldId id="309" r:id="rId17"/>
    <p:sldId id="279" r:id="rId18"/>
    <p:sldId id="286" r:id="rId19"/>
    <p:sldId id="282" r:id="rId20"/>
    <p:sldId id="310" r:id="rId21"/>
    <p:sldId id="287" r:id="rId22"/>
    <p:sldId id="288" r:id="rId23"/>
    <p:sldId id="298" r:id="rId24"/>
    <p:sldId id="291" r:id="rId25"/>
    <p:sldId id="303" r:id="rId26"/>
    <p:sldId id="299" r:id="rId27"/>
    <p:sldId id="297" r:id="rId28"/>
    <p:sldId id="292" r:id="rId29"/>
    <p:sldId id="296" r:id="rId30"/>
    <p:sldId id="289" r:id="rId31"/>
    <p:sldId id="306" r:id="rId32"/>
    <p:sldId id="305" r:id="rId33"/>
    <p:sldId id="30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267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E0988-D636-4EFF-A21E-16C2BB39E2E6}" type="datetimeFigureOut">
              <a:rPr lang="en-GB" smtClean="0"/>
              <a:pPr/>
              <a:t>25/04/2017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5DE5B-F6FC-4B20-AA45-7929032419A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 Early group had significantly higher rates of upper respiratory tract infections and a near significant increase in other infections  (P=0.07)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5DE5B-F6FC-4B20-AA45-7929032419A8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trials have shown improved cognition in active treatment arms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5DE5B-F6FC-4B20-AA45-7929032419A8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B05A-5D5A-4879-97FB-44453A8107CA}" type="datetimeFigureOut">
              <a:rPr lang="en-GB" smtClean="0"/>
              <a:pPr/>
              <a:t>25/04/2017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ED81E-CDC2-4957-80C1-C1B14D94C9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93100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B05A-5D5A-4879-97FB-44453A8107CA}" type="datetimeFigureOut">
              <a:rPr lang="en-GB" smtClean="0"/>
              <a:pPr/>
              <a:t>25/04/2017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ED81E-CDC2-4957-80C1-C1B14D94C9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66722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B05A-5D5A-4879-97FB-44453A8107CA}" type="datetimeFigureOut">
              <a:rPr lang="en-GB" smtClean="0"/>
              <a:pPr/>
              <a:t>25/04/2017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ED81E-CDC2-4957-80C1-C1B14D94C9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0509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B05A-5D5A-4879-97FB-44453A8107CA}" type="datetimeFigureOut">
              <a:rPr lang="en-GB" smtClean="0"/>
              <a:pPr/>
              <a:t>25/04/2017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ED81E-CDC2-4957-80C1-C1B14D94C9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47255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B05A-5D5A-4879-97FB-44453A8107CA}" type="datetimeFigureOut">
              <a:rPr lang="en-GB" smtClean="0"/>
              <a:pPr/>
              <a:t>25/04/2017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ED81E-CDC2-4957-80C1-C1B14D94C9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23150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B05A-5D5A-4879-97FB-44453A8107CA}" type="datetimeFigureOut">
              <a:rPr lang="en-GB" smtClean="0"/>
              <a:pPr/>
              <a:t>25/04/2017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ED81E-CDC2-4957-80C1-C1B14D94C9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48712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B05A-5D5A-4879-97FB-44453A8107CA}" type="datetimeFigureOut">
              <a:rPr lang="en-GB" smtClean="0"/>
              <a:pPr/>
              <a:t>25/04/2017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ED81E-CDC2-4957-80C1-C1B14D94C9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23373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B05A-5D5A-4879-97FB-44453A8107CA}" type="datetimeFigureOut">
              <a:rPr lang="en-GB" smtClean="0"/>
              <a:pPr/>
              <a:t>25/04/2017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ED81E-CDC2-4957-80C1-C1B14D94C9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45214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B05A-5D5A-4879-97FB-44453A8107CA}" type="datetimeFigureOut">
              <a:rPr lang="en-GB" smtClean="0"/>
              <a:pPr/>
              <a:t>25/04/2017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ED81E-CDC2-4957-80C1-C1B14D94C9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86271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B05A-5D5A-4879-97FB-44453A8107CA}" type="datetimeFigureOut">
              <a:rPr lang="en-GB" smtClean="0"/>
              <a:pPr/>
              <a:t>25/04/2017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ED81E-CDC2-4957-80C1-C1B14D94C9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6841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B05A-5D5A-4879-97FB-44453A8107CA}" type="datetimeFigureOut">
              <a:rPr lang="en-GB" smtClean="0"/>
              <a:pPr/>
              <a:t>25/04/2017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ED81E-CDC2-4957-80C1-C1B14D94C9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525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8B05A-5D5A-4879-97FB-44453A8107CA}" type="datetimeFigureOut">
              <a:rPr lang="en-GB" smtClean="0"/>
              <a:pPr/>
              <a:t>25/04/2017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ED81E-CDC2-4957-80C1-C1B14D94C9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53177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206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babyledweaning.com/wp-content/uploads/2010/08/2006_1222Esme22-250012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byledweaning.com/wp-content/uploads/2010/06/01012007003.jpg" TargetMode="External"/><Relationship Id="rId2" Type="http://schemas.openxmlformats.org/officeDocument/2006/relationships/hyperlink" Target="http://www.babyledweaning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6369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/>
              <a:t>Current issues in </a:t>
            </a:r>
            <a:r>
              <a:rPr lang="en-GB" dirty="0" smtClean="0"/>
              <a:t>complementary feeding </a:t>
            </a:r>
            <a:r>
              <a:rPr lang="en-GB" dirty="0"/>
              <a:t>what is the evidence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4437112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Charlotte Wright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Professor of Community Child Health / Consultant Paediatrician 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University of Glasgow</a:t>
            </a:r>
            <a:endParaRPr lang="en-GB" dirty="0">
              <a:solidFill>
                <a:srgbClr val="002060"/>
              </a:solidFill>
            </a:endParaRPr>
          </a:p>
        </p:txBody>
      </p:sp>
      <p:pic>
        <p:nvPicPr>
          <p:cNvPr id="39938" name="Picture 2" descr="http://www.babyledweaning.com/wp-content/uploads/2010/08/2006_1222Esme22-250012-300x22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88640"/>
            <a:ext cx="2857500" cy="2143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3308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is the optimal age of starting complementary solids?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71442" y="1751426"/>
            <a:ext cx="4040188" cy="639762"/>
          </a:xfrm>
        </p:spPr>
        <p:txBody>
          <a:bodyPr>
            <a:normAutofit fontScale="92500" lnSpcReduction="20000"/>
          </a:bodyPr>
          <a:lstStyle/>
          <a:p>
            <a:r>
              <a:rPr lang="en-GB" sz="4400" dirty="0"/>
              <a:t>Too </a:t>
            </a:r>
            <a:r>
              <a:rPr lang="en-GB" sz="4400" dirty="0" smtClean="0"/>
              <a:t>early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39552" y="3501008"/>
            <a:ext cx="6021896" cy="2625154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Solids displace </a:t>
            </a:r>
            <a:r>
              <a:rPr lang="en-GB" sz="3200" b="1" dirty="0"/>
              <a:t>breast milk </a:t>
            </a:r>
            <a:r>
              <a:rPr lang="en-GB" sz="3200" b="1" dirty="0" smtClean="0"/>
              <a:t>needed for immune </a:t>
            </a:r>
            <a:r>
              <a:rPr lang="en-GB" sz="3200" b="1" dirty="0" smtClean="0"/>
              <a:t>protection</a:t>
            </a:r>
            <a:endParaRPr lang="en-GB" sz="3200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737574" y="2247172"/>
            <a:ext cx="7416824" cy="144016"/>
          </a:xfrm>
          <a:prstGeom prst="rect">
            <a:avLst/>
          </a:prstGeom>
          <a:scene3d>
            <a:camera prst="orthographicFront">
              <a:rot lat="0" lon="0" rev="3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Flowchart: Extract 8"/>
          <p:cNvSpPr/>
          <p:nvPr/>
        </p:nvSpPr>
        <p:spPr>
          <a:xfrm>
            <a:off x="4283968" y="2420888"/>
            <a:ext cx="324036" cy="432048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GB" sz="36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What is the optimal age of starting complementary solids?</a:t>
            </a:r>
          </a:p>
        </p:txBody>
      </p:sp>
    </p:spTree>
    <p:extLst>
      <p:ext uri="{BB962C8B-B14F-4D97-AF65-F5344CB8AC3E}">
        <p14:creationId xmlns:p14="http://schemas.microsoft.com/office/powerpoint/2010/main" xmlns="" val="12636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08004" y="1748449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n-GB" sz="4400" dirty="0"/>
              <a:t>Too </a:t>
            </a:r>
            <a:r>
              <a:rPr lang="en-GB" sz="4400" dirty="0" smtClean="0"/>
              <a:t>late</a:t>
            </a:r>
            <a:endParaRPr lang="en-GB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2987824" y="3284984"/>
            <a:ext cx="5698977" cy="3273226"/>
          </a:xfrm>
        </p:spPr>
        <p:txBody>
          <a:bodyPr>
            <a:normAutofit/>
          </a:bodyPr>
          <a:lstStyle/>
          <a:p>
            <a:pPr marL="342900" lvl="1" indent="-342900">
              <a:buFont typeface="Arial" charset="0"/>
              <a:buChar char="•"/>
            </a:pPr>
            <a:r>
              <a:rPr lang="en-GB" sz="3200" dirty="0"/>
              <a:t>Slow growth / weight gain</a:t>
            </a:r>
          </a:p>
          <a:p>
            <a:pPr marL="342900" lvl="1" indent="-342900">
              <a:buFont typeface="Arial" charset="0"/>
              <a:buChar char="•"/>
            </a:pPr>
            <a:r>
              <a:rPr lang="en-GB" sz="3200" dirty="0"/>
              <a:t>Micronutrient deficiency</a:t>
            </a:r>
          </a:p>
          <a:p>
            <a:pPr marL="342900" lvl="1" indent="-342900">
              <a:buFont typeface="Arial" charset="0"/>
              <a:buChar char="•"/>
            </a:pPr>
            <a:r>
              <a:rPr lang="en-GB" sz="3200" dirty="0" smtClean="0"/>
              <a:t>Missed opportunity to develop tastes and feeding skills?</a:t>
            </a:r>
          </a:p>
          <a:p>
            <a:pPr marL="342900" lvl="1" indent="-342900">
              <a:buFont typeface="Arial" charset="0"/>
              <a:buChar char="•"/>
            </a:pPr>
            <a:r>
              <a:rPr lang="en-GB" sz="3200" dirty="0" smtClean="0"/>
              <a:t>Increased risk of allergy?</a:t>
            </a:r>
            <a:endParaRPr lang="en-GB" sz="3200" dirty="0"/>
          </a:p>
        </p:txBody>
      </p:sp>
      <p:sp>
        <p:nvSpPr>
          <p:cNvPr id="8" name="Rectangle 7"/>
          <p:cNvSpPr/>
          <p:nvPr/>
        </p:nvSpPr>
        <p:spPr>
          <a:xfrm>
            <a:off x="899592" y="2204864"/>
            <a:ext cx="7416824" cy="144016"/>
          </a:xfrm>
          <a:prstGeom prst="rect">
            <a:avLst/>
          </a:prstGeom>
          <a:scene3d>
            <a:camera prst="orthographicFront">
              <a:rot lat="0" lon="0" rev="212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Flowchart: Extract 8"/>
          <p:cNvSpPr/>
          <p:nvPr/>
        </p:nvSpPr>
        <p:spPr>
          <a:xfrm>
            <a:off x="4445986" y="2378580"/>
            <a:ext cx="324036" cy="432048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GB" sz="36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What is the optimal age of starting complementary solids?</a:t>
            </a:r>
          </a:p>
        </p:txBody>
      </p:sp>
    </p:spTree>
    <p:extLst>
      <p:ext uri="{BB962C8B-B14F-4D97-AF65-F5344CB8AC3E}">
        <p14:creationId xmlns:p14="http://schemas.microsoft.com/office/powerpoint/2010/main" xmlns="" val="360027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Does delaying till 6 months compromise weight </a:t>
            </a:r>
            <a:r>
              <a:rPr lang="en-GB" dirty="0" smtClean="0"/>
              <a:t>gain / micro </a:t>
            </a:r>
            <a:r>
              <a:rPr lang="en-GB" dirty="0" smtClean="0"/>
              <a:t>nutrients?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3993307"/>
          </a:xfrm>
        </p:spPr>
        <p:txBody>
          <a:bodyPr>
            <a:normAutofit/>
          </a:bodyPr>
          <a:lstStyle/>
          <a:p>
            <a:r>
              <a:rPr lang="en-GB" dirty="0" smtClean="0"/>
              <a:t>Good evidence from 4 RCTs 1994-2012:</a:t>
            </a:r>
          </a:p>
          <a:p>
            <a:pPr lvl="1"/>
            <a:r>
              <a:rPr lang="en-GB" dirty="0" smtClean="0"/>
              <a:t>No difference in growth or weight gain when starting solids at 4 or 6 months</a:t>
            </a:r>
          </a:p>
          <a:p>
            <a:pPr lvl="1"/>
            <a:r>
              <a:rPr lang="en-GB" dirty="0" smtClean="0"/>
              <a:t>Lower iron stores, but not higher rates of deficiency </a:t>
            </a:r>
          </a:p>
          <a:p>
            <a:r>
              <a:rPr lang="en-GB" dirty="0" smtClean="0"/>
              <a:t>Stable isotope study:</a:t>
            </a:r>
          </a:p>
          <a:p>
            <a:pPr lvl="1"/>
            <a:r>
              <a:rPr lang="en-GB" dirty="0" smtClean="0"/>
              <a:t> Increase in milk production as infant grows 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 rot="1972824">
            <a:off x="1918582" y="3437009"/>
            <a:ext cx="5104208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C00000"/>
                </a:solidFill>
              </a:rPr>
              <a:t>6 months = fine</a:t>
            </a:r>
            <a:endParaRPr lang="en-GB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985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Does delaying till 6 months compromise </a:t>
            </a:r>
            <a:r>
              <a:rPr lang="en-GB" dirty="0" smtClean="0"/>
              <a:t>development </a:t>
            </a:r>
            <a:r>
              <a:rPr lang="en-GB" dirty="0" smtClean="0"/>
              <a:t>of  </a:t>
            </a:r>
            <a:r>
              <a:rPr lang="en-GB" dirty="0"/>
              <a:t>tastes and feeding </a:t>
            </a:r>
            <a:r>
              <a:rPr lang="en-GB" dirty="0" smtClean="0"/>
              <a:t>skills?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3200" dirty="0" smtClean="0"/>
              <a:t>Hypothesised ‘critical’ period for introduction of solid foods</a:t>
            </a:r>
          </a:p>
          <a:p>
            <a:pPr lvl="1"/>
            <a:r>
              <a:rPr lang="en-GB" dirty="0" smtClean="0"/>
              <a:t>Association in observational studies between ‘delayed’ (&gt;4m) solid </a:t>
            </a:r>
            <a:r>
              <a:rPr lang="en-GB" dirty="0" smtClean="0"/>
              <a:t>feeding and </a:t>
            </a:r>
            <a:r>
              <a:rPr lang="en-GB" dirty="0" smtClean="0"/>
              <a:t>poor acceptance </a:t>
            </a:r>
            <a:r>
              <a:rPr lang="en-GB" dirty="0" smtClean="0"/>
              <a:t>of variety and textures </a:t>
            </a:r>
            <a:endParaRPr lang="en-GB" dirty="0" smtClean="0"/>
          </a:p>
          <a:p>
            <a:pPr lvl="1"/>
            <a:r>
              <a:rPr lang="en-GB" dirty="0" smtClean="0"/>
              <a:t>But infants who start solids early likely to be more developmentally advanced  and eager to feed </a:t>
            </a:r>
            <a:endParaRPr lang="en-GB" dirty="0" smtClean="0"/>
          </a:p>
          <a:p>
            <a:r>
              <a:rPr lang="en-GB" dirty="0" smtClean="0"/>
              <a:t>Honduran age of weaning RCT (1995) found no difference in appetite or food </a:t>
            </a:r>
            <a:r>
              <a:rPr lang="en-GB" dirty="0"/>
              <a:t>a</a:t>
            </a:r>
            <a:r>
              <a:rPr lang="en-GB" dirty="0" smtClean="0"/>
              <a:t>cceptance </a:t>
            </a:r>
          </a:p>
          <a:p>
            <a:r>
              <a:rPr lang="en-GB" dirty="0" smtClean="0"/>
              <a:t>Recent </a:t>
            </a:r>
            <a:r>
              <a:rPr lang="en-GB" dirty="0" smtClean="0"/>
              <a:t>observational study (mean </a:t>
            </a:r>
            <a:r>
              <a:rPr lang="en-GB" dirty="0"/>
              <a:t>age solids </a:t>
            </a:r>
            <a:r>
              <a:rPr lang="en-GB" dirty="0" smtClean="0"/>
              <a:t>5m) found no association with </a:t>
            </a:r>
            <a:r>
              <a:rPr lang="en-GB" dirty="0"/>
              <a:t>food </a:t>
            </a:r>
            <a:r>
              <a:rPr lang="en-GB" dirty="0" smtClean="0"/>
              <a:t>acceptance</a:t>
            </a: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 rot="1972824">
            <a:off x="929617" y="3704424"/>
            <a:ext cx="7368438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5400" b="1" dirty="0" smtClean="0">
                <a:solidFill>
                  <a:srgbClr val="C00000"/>
                </a:solidFill>
              </a:rPr>
              <a:t>No </a:t>
            </a:r>
            <a:r>
              <a:rPr lang="en-GB" sz="5400" b="1" dirty="0" smtClean="0">
                <a:solidFill>
                  <a:srgbClr val="C00000"/>
                </a:solidFill>
              </a:rPr>
              <a:t>evidence </a:t>
            </a:r>
            <a:r>
              <a:rPr lang="en-GB" sz="5400" b="1" dirty="0" smtClean="0">
                <a:solidFill>
                  <a:srgbClr val="C00000"/>
                </a:solidFill>
              </a:rPr>
              <a:t>for critical period in first year</a:t>
            </a:r>
            <a:endParaRPr lang="en-GB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903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Does delaying till 6 months </a:t>
            </a:r>
            <a:r>
              <a:rPr lang="en-GB" dirty="0" smtClean="0"/>
              <a:t>cause allergy?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01416"/>
            <a:ext cx="8229600" cy="525658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LEAP study: high risk infants randomised to start peanuts </a:t>
            </a:r>
            <a:r>
              <a:rPr lang="en-GB" dirty="0" smtClean="0"/>
              <a:t> with first</a:t>
            </a:r>
            <a:r>
              <a:rPr lang="en-GB" dirty="0" smtClean="0"/>
              <a:t> solids</a:t>
            </a:r>
            <a:r>
              <a:rPr lang="en-GB" dirty="0" smtClean="0"/>
              <a:t> </a:t>
            </a:r>
            <a:r>
              <a:rPr lang="en-GB" dirty="0" smtClean="0"/>
              <a:t>or avoid till age 5 years</a:t>
            </a:r>
          </a:p>
          <a:p>
            <a:pPr lvl="1"/>
            <a:r>
              <a:rPr lang="en-GB" dirty="0" smtClean="0"/>
              <a:t>Most </a:t>
            </a:r>
            <a:r>
              <a:rPr lang="en-GB" dirty="0"/>
              <a:t>a</a:t>
            </a:r>
            <a:r>
              <a:rPr lang="en-GB" dirty="0" smtClean="0"/>
              <a:t>ged &gt;5m at </a:t>
            </a:r>
            <a:r>
              <a:rPr lang="en-GB" dirty="0" smtClean="0"/>
              <a:t>first solids </a:t>
            </a:r>
            <a:endParaRPr lang="en-GB" dirty="0" smtClean="0"/>
          </a:p>
          <a:p>
            <a:pPr lvl="1"/>
            <a:r>
              <a:rPr lang="en-GB" dirty="0" smtClean="0"/>
              <a:t>Allergy </a:t>
            </a:r>
            <a:r>
              <a:rPr lang="en-GB" dirty="0" smtClean="0"/>
              <a:t> 7 times </a:t>
            </a:r>
            <a:r>
              <a:rPr lang="en-GB" dirty="0" smtClean="0"/>
              <a:t>higher in avoidance group (</a:t>
            </a:r>
            <a:r>
              <a:rPr lang="en-GB" dirty="0" smtClean="0"/>
              <a:t>14% </a:t>
            </a:r>
            <a:r>
              <a:rPr lang="en-GB" dirty="0" err="1" smtClean="0"/>
              <a:t>vs</a:t>
            </a:r>
            <a:r>
              <a:rPr lang="en-GB" dirty="0" smtClean="0"/>
              <a:t> 2%) </a:t>
            </a:r>
            <a:endParaRPr lang="en-GB" dirty="0" smtClean="0"/>
          </a:p>
          <a:p>
            <a:r>
              <a:rPr lang="en-GB" dirty="0" smtClean="0"/>
              <a:t>EAT study: unselected breastfeeding infants </a:t>
            </a:r>
            <a:r>
              <a:rPr lang="en-GB" dirty="0"/>
              <a:t>randomised to start </a:t>
            </a:r>
            <a:r>
              <a:rPr lang="en-GB" dirty="0" smtClean="0"/>
              <a:t>multiple allergens aged 3-4m</a:t>
            </a:r>
          </a:p>
          <a:p>
            <a:pPr lvl="1"/>
            <a:r>
              <a:rPr lang="en-GB" dirty="0" smtClean="0"/>
              <a:t>Poor compliance, but most at </a:t>
            </a:r>
            <a:r>
              <a:rPr lang="en-GB" dirty="0"/>
              <a:t>least partially </a:t>
            </a:r>
            <a:r>
              <a:rPr lang="en-GB" dirty="0" smtClean="0"/>
              <a:t>adhered</a:t>
            </a:r>
            <a:endParaRPr lang="en-GB" dirty="0"/>
          </a:p>
          <a:p>
            <a:pPr lvl="1"/>
            <a:r>
              <a:rPr lang="en-GB" dirty="0" smtClean="0"/>
              <a:t>No </a:t>
            </a:r>
            <a:r>
              <a:rPr lang="en-GB" dirty="0" smtClean="0"/>
              <a:t>difference </a:t>
            </a:r>
            <a:r>
              <a:rPr lang="en-GB" dirty="0" smtClean="0"/>
              <a:t>between </a:t>
            </a:r>
            <a:r>
              <a:rPr lang="en-GB" dirty="0" smtClean="0"/>
              <a:t>randomised </a:t>
            </a:r>
            <a:r>
              <a:rPr lang="en-GB" dirty="0" smtClean="0"/>
              <a:t>groups </a:t>
            </a:r>
            <a:r>
              <a:rPr lang="en-GB" dirty="0" smtClean="0"/>
              <a:t>in primary outcome</a:t>
            </a:r>
          </a:p>
          <a:p>
            <a:pPr lvl="1"/>
            <a:r>
              <a:rPr lang="en-GB" dirty="0" smtClean="0"/>
              <a:t>Some evidence of adverse effects</a:t>
            </a:r>
          </a:p>
          <a:p>
            <a:pPr lvl="1"/>
            <a:r>
              <a:rPr lang="en-GB" dirty="0" smtClean="0"/>
              <a:t>‘Per protocol’ </a:t>
            </a:r>
            <a:r>
              <a:rPr lang="en-GB" b="1" dirty="0" smtClean="0"/>
              <a:t>observationa</a:t>
            </a:r>
            <a:r>
              <a:rPr lang="en-GB" dirty="0" smtClean="0"/>
              <a:t>l analysis found </a:t>
            </a:r>
            <a:r>
              <a:rPr lang="en-GB" dirty="0"/>
              <a:t>reduced </a:t>
            </a:r>
            <a:r>
              <a:rPr lang="en-GB" dirty="0" smtClean="0"/>
              <a:t>peanut </a:t>
            </a:r>
            <a:r>
              <a:rPr lang="en-GB" dirty="0"/>
              <a:t>allergy </a:t>
            </a:r>
            <a:r>
              <a:rPr lang="en-GB" dirty="0" smtClean="0"/>
              <a:t>only in </a:t>
            </a:r>
            <a:r>
              <a:rPr lang="en-GB" dirty="0" smtClean="0"/>
              <a:t>adherent group compared to controls </a:t>
            </a:r>
          </a:p>
        </p:txBody>
      </p:sp>
      <p:sp>
        <p:nvSpPr>
          <p:cNvPr id="4" name="TextBox 3"/>
          <p:cNvSpPr txBox="1"/>
          <p:nvPr/>
        </p:nvSpPr>
        <p:spPr>
          <a:xfrm rot="1972824">
            <a:off x="721855" y="3293575"/>
            <a:ext cx="7344735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C00000"/>
                </a:solidFill>
              </a:rPr>
              <a:t>Introduction in first year beneficial, no benefit from  </a:t>
            </a:r>
          </a:p>
          <a:p>
            <a:r>
              <a:rPr lang="en-GB" sz="4800" b="1" dirty="0" smtClean="0">
                <a:solidFill>
                  <a:srgbClr val="C00000"/>
                </a:solidFill>
              </a:rPr>
              <a:t>introduction &lt;6 months</a:t>
            </a:r>
            <a:endParaRPr lang="en-GB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418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en-GB" dirty="0" smtClean="0"/>
              <a:t>The </a:t>
            </a:r>
            <a:r>
              <a:rPr lang="en-GB" dirty="0" smtClean="0"/>
              <a:t>optimal age of starting complementary </a:t>
            </a:r>
            <a:r>
              <a:rPr lang="en-GB" dirty="0" smtClean="0"/>
              <a:t>solids is </a:t>
            </a:r>
            <a:r>
              <a:rPr lang="en-GB" dirty="0" smtClean="0"/>
              <a:t>6 </a:t>
            </a:r>
            <a:r>
              <a:rPr lang="en-GB" dirty="0" smtClean="0"/>
              <a:t>months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r>
              <a:rPr lang="en-GB" sz="4000" dirty="0" smtClean="0"/>
              <a:t>Any one who says otherwise has not looked </a:t>
            </a:r>
            <a:r>
              <a:rPr lang="en-GB" sz="4000" dirty="0" smtClean="0"/>
              <a:t>at </a:t>
            </a:r>
            <a:r>
              <a:rPr lang="en-GB" sz="4000" dirty="0" smtClean="0"/>
              <a:t>(all) the evidence  </a:t>
            </a:r>
            <a:endParaRPr lang="en-GB" sz="4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Baby </a:t>
            </a:r>
            <a:r>
              <a:rPr lang="en-US" dirty="0" smtClean="0"/>
              <a:t>led </a:t>
            </a:r>
            <a:r>
              <a:rPr lang="en-US" dirty="0" smtClean="0"/>
              <a:t>weaning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340768"/>
            <a:ext cx="5616624" cy="5040560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Parent / web based movement </a:t>
            </a:r>
          </a:p>
          <a:p>
            <a:pPr lvl="1"/>
            <a:r>
              <a:rPr lang="en-GB" dirty="0" smtClean="0">
                <a:hlinkClick r:id="rId2"/>
              </a:rPr>
              <a:t>http://www.babyledweaning.com/</a:t>
            </a:r>
            <a:r>
              <a:rPr lang="en-GB" dirty="0" smtClean="0"/>
              <a:t> </a:t>
            </a:r>
          </a:p>
          <a:p>
            <a:r>
              <a:rPr lang="en-GB" dirty="0" smtClean="0"/>
              <a:t>First complimentary foods offered as bite size solids and infant left to self feed</a:t>
            </a:r>
          </a:p>
          <a:p>
            <a:pPr lvl="1"/>
            <a:r>
              <a:rPr lang="en-GB" dirty="0" smtClean="0"/>
              <a:t>No </a:t>
            </a:r>
            <a:r>
              <a:rPr lang="en-GB" dirty="0" smtClean="0"/>
              <a:t>spoon feeding at all</a:t>
            </a:r>
          </a:p>
          <a:p>
            <a:r>
              <a:rPr lang="en-GB" dirty="0" smtClean="0"/>
              <a:t>Claimed </a:t>
            </a:r>
            <a:r>
              <a:rPr lang="en-GB" dirty="0"/>
              <a:t>to enable infants to regulate their energy intake more effectively and be less coercive</a:t>
            </a:r>
          </a:p>
          <a:p>
            <a:pPr lvl="1"/>
            <a:endParaRPr lang="en-GB" dirty="0"/>
          </a:p>
        </p:txBody>
      </p:sp>
      <p:sp>
        <p:nvSpPr>
          <p:cNvPr id="14338" name="AutoShape 2" descr="data:image/jpeg;base64,/9j/4AAQSkZJRgABAQAAAQABAAD/2wBDAAoHBwgHBgoICAgLCgoLDhgQDg0NDh0VFhEYIx8lJCIfIiEmKzcvJik0KSEiMEExNDk7Pj4+JS5ESUM8SDc9Pjv/2wBDAQoLCw4NDhwQEBw7KCIoOzs7Ozs7Ozs7Ozs7Ozs7Ozs7Ozs7Ozs7Ozs7Ozs7Ozs7Ozs7Ozs7Ozs7Ozs7Ozs7Ozv/wAARCAFaANkDASIAAhEBAxEB/8QAHAAAAQUBAQEAAAAAAAAAAAAABQACAwQGAQcI/8QARxAAAQMCAwQFCQUGAwgDAAAAAQACAwQRBRIhBhMxQRQiUWGxMjRxc4GRkqHRFlJTVMEHFSNC4fAkNZMlM0NicoKD8Saisv/EABoBAQADAQEBAAAAAAAAAAAAAAABAgMEBQb/xAAqEQACAwABBAICAgICAwAAAAAAAQIDERIEITFBE1EiMhRCYXEFM1KRsf/aAAwDAQACEQMRAD8A9cpqaB1LETBGSWAklg10UnRab8vF8ASpfNIfVt8FMgIei035eL4Al0Wm/LxfAFMkgIei035eL4Al0Wm/LxfAFMkgIei035eL4Al0Wm/LxfAFMkgIei035eL4Al0Wm/LxfAFMkgIei034EXwBLo1L+BF8AUpF0Omw6ocLRVr2dYEkX4a359/yCAudGpvwIvgCXRqb8CL4Ah78LrTBlbiUuf7x5aAe/S/fcrrMIqGsY0YlP1c1/wDmvwB56IC/0Wm/Ai+AJdFpvwIvgCHNwSdkhe3E5xdgYO6zQ2/HibXUrcMqWhwGJTG7GtbcAhpFte8m3PtQFzotN+BF8AS6LTfl4vgC5SU76aDdvmdK7M5xc7vJPyvZToCHotN+Xi+AJdFpvy8XwBTJICHotN+Xi+AJdFpvy8XwBTJICHotN+Xi+AJdFpvy8XwBTJICHotN+Xi+AJdFpvy8XwBTJICHotN+Xi+ALNrVLKqGDSUvmkPq2+CmUNL5pD6tvgplIEkkkgEkkuFAK4va6V1UhYySOR72B787gb8rHT0aJgDJKGLqXaHMALtTbMEBeuErqqY2fvBnVH+7J4d4SqMkmTQHLKGm4QFtc0TQ5ofk52v7FXqmB08JEbXOJPlaX0QFpJVabSWbg038gcBpx+ajY9wqWzOa4NlJaTy/5f770BeuldVJIx005YmOvGCbm3MqN8GRtO2SziZfTYEHRAX0rjtVerLHU8zLAlrL68uKjbG3egyRtYQ4ZMvPRAXLhJUnQBs5ga1ojl6x7rcQrgAY2wFgOQQHb62XUMLzv9+W2D+tHfiTa1j9Ffhe58d3ZQ7gQ03AKAkSSSQCSSSQCWVWqWVUMGkpfNIfVt8FMoaXzSH1bfBTKQJJJJAcJA4my5mb2j3pkkTZHte4A5QbAqGmhY6nikIF93Y6cUBMYoXuJsLnjY8fT2pGCHIGFgyt4DkFRjB6JT5mtaCW9ccVYqxv7RNDiCMxykez5+CAmNPCXZiwXta900QU5Fg1tgb8eagklMtNCTcAvDZP1HvUzo4t8zQB1jYAcQgHsjhjcXNADjpe6T44nvDnAFw4G/BUqdgNIN4wCOztRx8rRTVDDFK2WMC8n8M3HbwKAn3MTi52UEuFie1cMELmhhYCG8B2J0UTYowxgsAFVmtDVGcAANID7dh5++yAs7qISZ7DP23SfHFKQ54BI4a8FXgYHVMj3N6z2Ndr3k/pZNiaw4dYgXuRw53QFjcQWIyts7jrxXRDC1wflFxwJPBRTMHS4crGk5XaHTsTGhu4qQbAku6vIackBZMULnh5ALuRunlw7QqUIaXRb5gALRu+zhz706ZpFUd2xpduSde26AmNNTm92NsTfuupGBjG5W2AHeomQxOdcNByuOltAbBRQ0zJqaIuFjlAOnHgf0QFvMO0JypxQsfPMMoGWRpFhwsAriASSSSASyq1Syqhg0lL5pD6tvgplDS+aQ+rb4KUqQdSQp20eFMeWOqSHNNiN27j7lz7TYT+ZP8Apu+ix/kVf+S/9lecfsKOaHghwuDyTRBG1hYGANPJDm7SYU42FVb0scP0RCGeKdgkika9p4OabhWjbCf6vSVJPwxdHhyZN2Mt72XdzGHF2QZiLEqRJaEkbYImtLWsADuItxSEEYBAaNRYrssjYo3SPNmtBJPchf2mwn8yf9N30Wc7YQ/Z4Q5JeQl0WC1t22y6+GOS2dgdbhdMpauGtgbPA/NG69jYjxU6ummtRJwAAWCZuIrk7tt3cdOKkSUgjEMYfnDBm7eaW4izZsgve/t7VIkgIzDG5+csBd2pGCI5rsBzce9PVCrxqgopzBUTFkgF7ZHHwCrKcYLZPCG0vJbNLAQAY2kDgOxI08JNzGL2tdVKTGqCum3NPPnfa9shGntCvhIzjNbF6E0/AwQxtYWNYA08gusiZG3KxoaOwJ6SsSRshjY4uawAniQpElRxPFIcLiZJO17g92UZACfFVlJRWvwQ3nkvJIDHtZQySNjENQC4gC7W8/ajoVa7YWfo9CkpeDqyq1SyquyTSUvmkPq2+ClIuoqXzSH1bfBSqQZLajDqWjhhlgiyPkkOYgnXS6p7N0kFbiD4qiMSNERNj23CLbZeZU/rD4IBhLK99U4Yc7LLkNzcDS47fYvn71GHWLI9vo45pK3wXdpMMpcOkhdTAsEl7svcC1u30q3sbJLnqYrkxANNuQOv9+xCcUgxGOdj8UErr6A5h7hyC0mztZQSU5p6SN0T29ZzHG5Pffmr0KL6vkvx/wAEwx274CFZi1FQm1RUNa77o1PuCpt2owpzrb9w7zG63ggkuFYpHjD5921wdKXbx5Bba/f3J21DqBzoujGIzXOfd24d9l0T6q5RlLEs9P2XlZJJs1jHw1cGZjmyRvFrg3BCxm0tLDSYm1lPGI2uiDi1ugvcj9EU2OkcaWoiJ6rXgjuuP6Khtf8A5tH6keLlTq5q3pVZhW18q+QRwbFKTDsCgNTKGlxdZoFydTyCK0WL0WIG1PMHOHFpBB9xQTZ/BqSswwz1MW8c9xAJJ0A7Pms9mfQV5MbiHwSEA+gqF1NtEIOSXFk/JKKW+DfVOK0VHLuqiobG+17HsUQx/DCbCsj+ap41hcOI4e6siZecRhzXA8Rxss1gopX4nFHVsD45OqLm1jyW13VW12qGLH4ZMrJRkl9mzlxrD4JnRS1TGvYbOBvopqWup61rnU0rZGtNiRyKy+0lNDJisEFNGN/Lq8g8SdB4I3/gNnaJpIcxjnAEgEkutx+S1hfY7JKWcV7LqcuT3wgqgm0tFTuw2apMTd80Ns+2vFd+1WGffk+AqXH3iTAJnjg4NI94VrbK7apcXuImTjKLwz2yn+c/+J36LaPkbGwve4NaBckm1li9lP8AOf8AxO/RWNra57qllE1xDGAOeO08lxdLcqek5v7Ma58atDEm02FxvymoLrc2sJCvUlfTVrM9PM2Qc7cR6QsphLsDZQ2r8rpnE3zNJsOVuxDaSsOH4iJqd53bX21/mZf6Ky66UeLnjT+vKJ+ZrN9m+q62noot7UStjb38/qhzcbwnEXiBz2uJ8kSs0J7rhZzaOrdUYs9hcSyEBrR4othuAU02BskkYN/KzOH3PVvw/RX/AJNltsoVpYvsn5JSk0jMUZJqYP8Arb4r0wLzOk87gt+I3xXpgVP+L8S/2R0/hnVlVqllV6zOk0lL5pD6tvgpSoqXzSH1bfBSkXUgyu1dbTVFPDHFMx72SHMGm9tFR2YqIabEnvnlbG3dEXcba3CNv2ToJJHyOlnBe4k2cOfsXPshh/41R8Q+i8efT9RK/wCXF2OZwm58iptPilHU0jKankbK/PmJbqAAEO2ZZIcXa9gJEbHF1uy31R1myOHNcC508g7HPFvkEUpKCmoY8lNE2MHjbifarrpbrL1bZiz6J+OUp8mYF9VJX1jX1cxyveMxPBoJ1sO5Ecdiwymp4IaDdudcl7muzE+k/ojNXspR1E7pWSSQ5jctbYhSx7M4fHRvpyxzi/jIT1h6OxYro7slF539lVVPGgBg+J/uzDa2WMsM2ZmRj+fI/Jd2pcX4hA5wsXU7SR7Si8GyNHHMHyTSyBpvlNgD6VbxDAaXEqhs8zpWua0NswgC1yezvVv4t7o+Nk/HJw4so7NYjTR4QYpZmMdE51w42043WXmJqq6QxgkzSnKOZudFsK3ZmirHB7c0DgLXZwPsKkw7Z2kw+XfDNLIODn/y+gKbOlusUa3mL2JVylifoIwRCKnZENAxoaPYFhMaozh2KyMZo1x3kZHK/wDVHsc2gqcPrRTU8bDZoc4vBN/Qqe0M7KvDaGZ7MtTILho42I+tlPWSrsg4x8xFrUk0vKHbOxSYli02JT65NP8AuIt4eIR7FcMbilM2B0hjDXh1wL8j9VzBKLoGGRQltnkZn/8AUf7t7EQXXRQlTxn78msIZHGZj7GxfnJPhCt4/LBDgslKZm7wNaA2/WOo5exGyEKxHZ+lxKpE8z5WuyhtmEAeHeon0yhCSpXdkOtJNRRmtmp4qfFs80jY27twu42HJTbVQZcQZUt1jnYLOHC4/pZFvsfh/wCLUfEPoicmHU01E2klj3kTGhovx053XJDo7HQ6pf7Rmqnw4sz2BQ4RUUFqqOHfscc2c2JHJMlqMIOIikpMKjqA5wbna8gE87aclddsfSl3VqJg3sNiiOHYJR4ac0TS6T8R5uf6K8OntxRcUs9llCWJYZPaGB0GMzXHVks9veLI9hmNUsWBRmSVrZIY8hZfU20GneiOI4TTYnGGztILfJe3QhUKXZSjp5hI98kuXUNdYD2oumuqulKvMZHCUZNx9mQpupUwlxsGvbcnlqvSIZ45488UjXt7Wm4QeTZOhlkdIZZwXEkgOHP2Ilh9BFh1N0eJz3NBJu83Oqv0dFtLal4ZNUJQ3S2sqtSssvRZuaSl80h9W3wTppWQxOlebNYC4nuCbS+aQ+rb4J8sbZY3MeMzXAgg8wj8dgCvtPhX5h3+m76KWPH8OlillZMS2EAv6h0B9iyWPUDcPxJ0UTbRvAcwdg/9o7s3S0dTgzg6Fpc4lkt/5rG48QvLq6m+drqeajnjZNycWW/tRhX5h3+m76KWLH8PmhmlZMSyEAvOQ6XNhyWMxSmZRYlPTx+Qx3VF72BF1rMGo6CowZjmwNyzMAlv/MW8b+26UdTfZY4POwhZOUmh32nwr8d3+m76IpDKyeJkrDdr2hwPcVi8KoKfEcdlYGf4Zhc7LfQi9gtXUVtFhcDRNI2JjRZredh2Bb9NfZOLnZiRauUmtkXEkIj2nwuSQMMzmX4FzCAirJGSMD2PDmnUEG4K6oWQn+r01Uk/A5JD6zG6ChfkmqBnH8rRmI9yrM2pwtzg0yvbfm5hsqu+pPHJEOUU/JNieCxYi9swlfDOwWbIz9VBRbOshqhVVdS+qlaeqX8B8yizJWSxiSN4cxwuCNQVQdtFhTSWuqgCND1HfRZzhQpc5YQ1HdYTSVB2NUDKRtUagbpxIBsbk9w4qGl2iw6qmETJi1zvJzttdafNWnnJE8o/YVJQf7T0HTejAutfLvP5bohWVtPRQiWplEbCcoNidfYseKLBTW5xiYFPmvuxE69uy6w6m6cHFQa/yUnJrMNxfRJVavEKbD42uqZd2HGwNifBQRY9hs8rYo6kOe82AyuFz7l0O2CeNrS/JLswikEKqNo8NppTE6YvcDY5Gkge1XKKvp6+Le08oe3geRHpCRthJ8U+4Uk3mllJRT1EVNEZJpGxtHNxQs7U4WH23r7feDDZJWwh2k8Dkl5DKSGzY9h0ETZDUB+fVoj6xPs5e1T0OI02IxmSmkzAaEEWI9ilWwk8T7jkvGltZZalZZXLGkpfNIfVt8FKoqXzSH1bfBSqQZvbCnzU8FSB5Dsrj3H+oVXZGrEctRTvNmlu8Hs0P6e5aHF6Y1eGVELRdxYS0d41CwNNUPppHPj4uY5vsIsvE6p/B1Kt+zksfCxSHVkzquqmqrG0khPovwHuRzBcR3Gz9azNZ8Ny3/uFh81FFht9kpZy28jpN6O4DTwv70EZK9kUkbTZsgGbvsbrk5S6eam/7L/6Z64Pfs0+yUQhoamqcLAuy+wC/wCqz1RVOr8Q39Q8hr3i5H8rb8vQFtcJpN1gcMB0Lo7n0u1/VYcxuo63JNHcxSDMw87Fb9VCVdNcfXsvYmoxQXxaXBJaC1C1rZ2kZcrCCRzuVLspXP30lC5xyOaXsvyP9+CIy/Z6OkNRuqRwtcNAFz3WVXCqyKojqaimwqGndBESHtNyXW4cFqoON8Zcl/pfRfMmnpTpMLxGjxZskoY1gfd8j3Agi+vHtTNppaKWsjNIY3OAO8czgeFtfeh1O9tZiEZrpnFj3dd5PL0q9j/7vY6nhw8R5WNOcsN7k2tc8+C5XKLpnx8b78mWrg8DeyUjpMKexxuGSkN7hYH9UI2oo4KSsiEEYYHsLnAczdLC8WdhmDybkxundUCzHa6ZRrxTtqqmGorIdzK2TKwh2U3sbreycJdGl7WF5NOos7N4bTV9C+SqZvcjyxocdGiwPiUBxCFtNiNRDGSGxyEN14DktHspVQRYdMySZjXCQvsXW6uUa+jQrPYpIyXFKmSNwc10hII4FZXqC6etryUml8cTcCnhxHDoOlRiQFjX2Pbb+qwU0bYquSNvkskLR6AVuqHEKMYbCTUxAMja113jQ24LC1D2yVksjTdrpC4HuutuvcGoSRe7OzPQK6hp62ntPGHhoJbfkbLAUTDJWwRhxYXyNbmHEXNlvX4lRdFMnSoshBF84424LB0D2xV9NI85WtlYSTyFxdOv4OcGhdjaNFtBg9HSYVvqeIRvY5ouCdRw1VbY+RwxCaO/VdFcjvBH1RHaStppMHLGTsc6QtcwNcDcX4/IoPsvUQ02JPdPK2NpiIBcbC9wps4Q6yPHshLFasJdrppDiMcJJ3bYw4DvJOvyVmnpYXbGPe5jS4tc/NbW4Jt4Jm0slNWYjFSx9WobZpkcbNAOtimsoMabh5w1rqfcOOrs4va9/d7FD/77Hm72H95eyjgG8kr30zH5N/E9hcBq3TitHgWCSYW6WSWYSOkAFmjQAJuBYJHhznTSSNlncLXbwaO5G11dH0vGClPyjSqvEm/IlllqVll6LNzSUvmkPq2+CmUNL5pD6tvgplIOEXCCP2Vw57nOO9BJvYO0RpxcGnKATyBKpMr5H0T6rdNAbm6ufjYkHl3Kk6oWfstKS4+yZlHEyiFGG3iDMljzFrIWNksOHOb4v6Ip0yONjTO5kTnC9i5NNa2OofHLlYxrA/OXaWJt+irKiE85LcIfB+SyBYWVDEMEo8SOaZha8fzsNirLa2ncXBs8ZLRc9bgO1MZXQmKN8ksbC8EgZwb+g81eVcZrJLUWfFrGCmbIULXgulmeAfJzAX+SMQUkFLAIYYmsjHILraqF0RlErCwcXX0C4yrgkeGsmY5x4AFZworr/VEJRj4BM2ydDLKXtfLECb5WkWHouFONm8PFGabdmxOYvv1r9t0RfUwxyNjfKxr3eS0nUpra2mczOJmFt8tw7n2KF01S7qPkjjD6BdLstR0s7Js8khYbgOItf2BJ2ymHvcXOdNcm+jx9EVFXA4sAmYTJ5HW8r0LnTafIX7+PKHZSc2l+xQulpzOI4w+gdDszQQF5YZTnY6M3dyPHko/slh3bN8f9EZimjmvu3tdl0NjwUil9NTmcUTwi/QHbszQNp3wDe5HuDj19bj/2ovslhvbN8Y+iOpKH01L8xQ4R+gOdmqE0opry5A/P5Wt7WUX2Sw770/xj6I6kj6al+YocI/QGk2YoJWRNcZbRMyNs7lcn9So/slh3bN8f9EdSUvpqm94ocI/RiNoW082L7unDzOSGPBtlJ5Jo2VxIi9oR3F/9FosR2do8QmdMS+KV3FzDx9IVRuzFRGA2PF6hrRwAuLfNebPo5OyUpR3fp4YOpuTbRnKqirMHnYXndvIu10blvMPlfNQQSyiz3xtc70kaoZT7L0jJd5USy1L73/iHQo0AGgAcAunpOnnU234fo0qg46OWVWqWVXebGkpfNIfVt8FMoaXzSH1bfBTKQNcSGkgXPYhbKF4w6SJ1O0yuL7G45kn9USml3UTpC0uDRew4rkczJWBzToRf0KU8KSSb7lJ9POZTJldZ0QYWtcNCL9vLVRywSQtmcWfwxS7sHNfUX+qvzVDIYHy6uDBchtrruaKaOzg1zSLkFTpXhH0UKZkskdG8RBrYo73Dh1rttYJR0tQ2npYzFcwy53dYcNfqiDN2xoawNA5ALktRHC6NrzYyOyj0prHBA6rY9kU2aPLvZmFuo7vpzUtGA6seZWHfEB1yBYDhpYmyvOyO6rra8jzUb91RwOe2IBrRchgATRxx6QV72ZmhhAqIyHsB53Nre1c6K+KWCVgz7trg4Xtcm1z8vmrWaN2SQ2BI6pPEXT844XCjS2JvQf0SYFsuS56RvclxoLW/qlJBUPhq2GHWY3b1h90D9EQzt01GvDXinck0jgiOGNrAXNjDC7jYKVcSUF0sOpLi6hIkkkkAkkkkAkkkkBxdSSQCWVWqWVUMGkpfNIfVt8FMoaXzSH1bfBTKQRVDS6mlaBclhAHsQsQvyRCOme10cLmyC2XMbCwvzRhcuFKeFJR1gbdTBszWxPdvKfICGZQTY8uPvUzI2CRhdFuo2Qlsxc2wJ007+aJ3Ca9rZGljwCDxBU8ivAoUNP8AxLPbpTXjYe3nf3W+alxCLM6nfuy8Mku6wvpY/wBFM6SGlEcZBaHus2zTa5UksrIonSPNmtFyewKN7kpLMBm6k3NQ2WFxnlcTGQL2BGmvKyu1OfoEjbF7zGW6C9zZSQVEc7XFl+qbEEWsVJcJpKigYxhE7pJ4XvjdE1rAWXsRe4sm9DnZFCWsvI5hieDrlB4H2Io94Y0uIJA7BcrkMrJ4myxm7Hi4NraJpHBeAXNSESTsLJMjmBse7aDy4A20N0VjBEbQSSQNbpPeyNpe9wa0C5JNgFgNov2o0lI99LgzBVztuHSnyG/VUlNLyXhX37HoDntY0uc4ADiSh820GEQOtLiNOw9heLrwrFtscbr83SK2TXXICQB7FmZ6maV/XdmdxN+az5t+Db488n0q3avAX+TitN8aI01ZTVbc1NURzN7WOBXzds/RS1v8QF7WMPXcTfXkAtpRzVNE5j6WZ8Tx5JaeKq7OPklV74PY0l59RftCq6V4jxOkEsf4sRs73cCtbhO0mF40y9HUhzucbuq4ewrSNkZeCkoSj5CqS4urQoJJJJAJJJJAJZVapZVQwaSl80h9W3wUyhpfNIfVt8FMpA1+jCe5BKR7Kl8MZnc12U5zvTd57h70bkY2SNzHC7XCxCgFFGCy7nuEZuxrjoPr7VKZSUW2ULyboWc7pm81Fzwzdn3bJMLzEzrSdM3l3Ak3tm104ZbItlSyqdI4f5Av/DgdIZDOJmmYdY217OzsV7FWh2HSizicpyht+PsVzKF2yjQoZoMfkFQN85wg3Y3ZJNs1ze/fwTIicwFY6QMyfwy4kX1PHvtZFcqWVTo4f5A0BmLv8cZB/DG6sSLm57P5rWV7Cz/s2AEEFrACCLWKt5UE2uxY4Ps9UTMJE0g3UVuIc7n7Bc+xVlLsWhB6Yjb3a5+JzSYNhsxbTRuy1EsZ1kN9WhY2nhMDS2KG7uTRyVmCJjGgAahX6doHkiy86U2/J6kIKKM3Jhs9RWvdJHZrRrl5FUqTCn1+ImOO4jBy3tx/v6LbnDpJ2GNjsgd5R7UTwvBaagYN23XtV4WNFZxTKdDg3RaBkMceVgFgOZvzPaVamoZIpmNtxFwj0TWuABA0Vs08ctiQLhOLkVXYyn7qLp3tfwIBBVKbCaijn39OSx7De7dFvBRMcCCOWhSfhzXDVo7E4Mcl7GbI7UvxH/AV5AqWjqP/ABB9VrF5tieHyYZUxVtN1XxuuCFvMJr24jh0VSNC4dYdh5raqbf4s57IJd0Xkkkl0GIkkkkAllVqllVDBpKXzSH1bfBTKGl80h9W3wUykCSSTN4wkAOGvDXjpdAPSXLhcD2uFwbg9iAckuXCaZow/IXjN2XQD0lwOBFwbrqAS84/aZVl9fRUId1Y43SuF+ZNh4Fejryf9oTr7ZEdlEwf/ZxWVv6mlX7GZYSiNF5Quh7ALonQ2NrriaPR9BaI5bHRXY33CpRnRWYTdw7ERm0EIXaK/E7hdDY9ArcLyXDVbIzDMIBAU27BVWlNgrWewWyMn5B+K07ZaR7bXKfso7JTzU/3XZh7U6oJku3km4DZuIVDRwLQq/20S/U0A4LqSS6DnEkkkgEsqtUsqoYNJS+aQ+rb4KZQ0vmkPq2+CmUg5xVV1KRJdoaG5s1uH8tlaVOaWGqkfTxVEZlhsXxhwLm3GlxyQHaemlicDJOX2FteegH6fNMNHLpaUgAWsOfHX5/L3cfHGZRE+WPfPu/Jexc0acOwEj5J9RG95Y0DM1oN9fR9EA11JKRpKRqSTfU3cD+lvanMpnRkkvDiS3UnXQ8FzoYyFunlE634a2UcMIkzvinikGfiNbODjf2629iAmip3iRjxICxotYcDofqraYJI2kMzAE8BfinoBLyzb+L/AOYhwHGjafTq4L1CaVsML5XXysaXGwubBeVbU45RY7WR1dJHKwxxGN4kaBfW4IsT3rC1rjhrUm5aZKWd+8LIxoDxRTDBVFwuwW7bIVU1cWHMMr25nk6C11AzbWSilDZaZ7gQCMj2iwPsKxUHLwdspqK7m0bM9jg2Rtldg65BCzUmMCtiY9g67QHEaXseelxyWkwG9U29lXi1LA2nHS04ubwBslHiDYTaVp9IVjEi2khLnmwAuSeSyjNq8N/eIo5ZMshcAG7tziSeA0HFWx72KJrO5v6CuilYLcCiB4acFmMMrqaYRvifG+N5sySN12k9l+3uK08FizuK0i34ZlJeyvJdrHFN2aO8nqZezq/MqarYMtu1Q7HNP7unlItnnda/ZdW/skUl+poklxdW5gJJJJAJZVapZVQwaSl80h9W3wUyhpfNIfVt8FMpBw8CgdTgtTUzVEjqiK0ry5vVN29QMA48rE+ko6uIWjJx8GfnwCead83SmZnFwvkuXAuvY3PDyR/2qCDAa+VpkmnbTv3rwWtF94zN1c2p5NBt2k9q09kkLfLIzTdmamMjJXWA0dcOJeBuxYm/Ahhv3vJTfsvUujkY7ED1s4blaWhodmuBre3W015N7AtOkg+WQGoMGkpaxtRJLG/JvA2zCC0PeXWGvZYezvRlJdQo25eRpAOhXku1eExYTjlRDBpDNaVrLeRfiPRe/vXra86/aHSvZi0FTY7uSINB7wTfxCwvX4mtDyWGWp6VlQbED2i6uxYRDGc8lPTOtzdED+ihoTlkCKYnI2GgDy4C5AA7SuJSa8He1rwE1z2vc2MBrGjQNAstds1SiOmbYWXmr64mQvkuCNQtxs1j27oN6Y5JAwC4awk+5aR1STZaytqHY0WL4e2rgdG4A3HBwuFjJNiKKfEemVEdQyYODt5BKQbjn3LV4tikPQhUwudm42tyVTDMUFW8A81q5pM5owbiPoNnsPbUNnaydsjQ1ubeEXAFgCBodAtREwNaAOShpowWggK1ayujKX0QVDQ9zQefIKjTVVVTY6yhgpYoqbLmJaLH0qrtLVTU0lHJCSHNeeB4/wB6omJcsrZHAZ3MGZVb5SxeizXGGvvoaa64TlUgnDwFZBuuo5BySSSASyq1Syqhg0lL5pD6tvgplDS+aQ+rb4KZSBJJJIBJJJIBJJJIBJJLh4ICKqqY6SB00rsrGC5K832trJ8Qiiq5OrGHlrG8miyPY7XuxHEBRQuvDC7rEfzO/oq20GFOn2YmETbyQWlA7hx+V1zTbs3PCNYfi02YaKsjp3ZnGwVGfF3V2JtlOYU7AGsYTb0n2qdtFTlpdOwTO7CdB7FWjw2qqKzLTwNDHcLusFzLGmkezQ4Rlsgi3CYXEPZUQ7s6t3h1RKkx7D6CpjEjxSx5crg7ySe2/BS4ZsniLGB1RLDFFe+jA8/P+qvy7O4I19qwiUHX+K7ieZsLBTCE0+77EXTo749CrnUGKYaXU88c0bmkZmuBWXwWU09c+neLPjdYglVMQ2XpzM1uAPqMOAdd80eZjSOwD+ZQYVTVVLjRhqZJJLeTJINXjt71exe0c9SeNM9Poqm8YV8PzNQahuGAIk11mrWL7HLNHJWQlud7GPc03BIvY9yrOJc4k8SpMtge83TLK+GLlo+KUxuGqKU84kaNUIspYJTE8divFlWg2DfROUUb87AQpBqFcodWVWqWVUMGkpfNIfVt8FMoaXzSH1bfBTKQJJJJAJJJJAJJJJAcQ7HcQ/d+GSSNNpHdSP0lEVgtu8ZFPXQwBucRDUXsMx18LLK2XGLZK8lnBKQuGd2pJuhu1uPCW+FUbszQf4z28yP5R+qFx4/iVVD0YPbFG7yhG2xI7LppwrKekR3PNzVyu1KPGJ1wr78pA0MtoUVwktZKCW68LqtPTnNnAGuqtUMRa4HndZeDob1GsdEZomgdYN1TZ5YG0znaXYNQwXKrQ1crY3saOIsohMxlJIxzt2TwdZb8voxS+yy7Fs9OGwUrnW6wcW6WVWrbLiT4XCNjTDeTha45+CVJUARvzuBDgR1UoGSPcMrncLAc7KH3LpqIQppMjAFZZX0rgQJ2aEtOvMcQnUlAII97KLkcGrMR00UWKYo+NuSN5aSBwz63Pp4JZN1x1HPN6m0ac1lNw3o+a50mnP8Axm+0rNCV0bgCdFabJcXK5v5s/o59Yea5j/Je13oK6RzQVhDuBspbPbY5j7CrrrftEczR0M1+qUQCz2H1Bc4XPWabOR9hzMBXowmpRUkCRZValZZWYNJS+aQ+rb4KZQ0vmkPq2+CmUgSSSSASSSSAS5dNkkbEwve4Na0XJJ0Cz9btXE2N4pWXtoJX6N9NlWUlHySk34C2JYpT4ZCJJybu0YwcXFeW7RVTcTxF0oHWc8uLRqArWLY5PiVRdry9w6u8taw7uxR0eHAkPOpK4rbOfZHZXVx7yG4bREWJFyjscAy2XaenDQLBX4oQQkYFpS0B1NLu37tzbNOrHcj3KKINi1JAA4rS1EUEdK99RlETRdxdwAWQzR1LnPcNHG4HYFSxcWYWXcEXnYtBBIwwyiQW6zbXsfSlJtbQwRRulkb1nZbFp/vtTadkFPA94Y29lksbY58gcxxa83FwqKzuZQ6iTfg3H76wuscx8eSRx4uBRegraNtM1zCwEmxsQbn2LxzD6aonn3m+8k2sBxvxW7wsMp4WMJcRf7xVpX8H2NJ2asRqairmn6sILTwzO4N70GxCIU1HljcdTmc7m4ohTSskuAAqGOyANDQeK57LJTWswc2+xSpZnVAyvAJbzRGGIvNrKnhcQy5zzRykjAJdyWUY8mVbIMSiFPQWbo48SqFBiBf/AA5jqBoVaxye1Oe9Z+mltKDfXvVp5uIou7NlhrN7Vuazi6PN6bG36oy6vpaKIdKnZEeQcdT7F51R4xieGEmN5e8cb66IHiGM1NXiQfKXXIOYk9q76p8K0kelDo2/fY9lpsQpqlodFJcHgSLXQBCdmsSBohSMDi9vVuQcrb/qiy6q580Y3VfHLDSUvmkPq2+CmUNL5pD6tvgplqYCSSSQCXCurhQGY23qo4KKBjpHAucSWg6FoHE+2y8+fVS1jsgcWxA9VqM/tAxE1GO9CaerCxod6eP6/JCKGK9iVw2y2R3UxyOsvUdKAdQjFNEBoqtO2wGiIQi1iFnFF29LcMauRRZdSoYRe2ir7RYk7CcDqaiMDeZCI7/etx9i6NSWmMni7ma2s2hFVXHB6VxyQkGdw5u+77PH0KlCbNAus5g15KqSR7i5zjcuPM8yVowMgBXn3z/M4pPkwiOtTGx1IWbxNhJ7+F1oaKduRzHHlohlbAZ57Ac1hy/JMmKwrYPR5WZiOfvRzKWAa8OKZTQNgjA00Cle7sUb31hvSeirDDKC7grGMx7+ON8evoQl17q3TTvAAc4kDh3Kd1YQEqOm3NOwHjbVXmvyRXHYh0dVca8lYfO00xN10V8SjA+MVuc7vsQlktksRnIqC7kSqhlzWHBc71sska3CaemxURwTBweInZXcLa6ekaoT9mJZKyVlQ05mPtIW9nK3cp8Cq9zUMN7fwyPmi1bWDfOFDbpk7Q13MW7SvQpSdS07umskuyCVKKHCKVkRcxt/JH8zj6OJTlSw7B4o3dMqXGaqvd0jjqO4dgV1dVXgpfmo0lL5pD6tvgplDS+aQ+rb4KZbnOJJcUQqoHSmESsMg4tvqmgmXDwSukeCA8ax1kj9p8QMg6xqHe6+nysrlDFYahEdtaNsW029Y22+ha53eRceACipI+qNF5s/3aPQg/wRYgaRYIhC24UEUXAq5E2xCvFFWy3AAG3WP2+rt5S7hh0vl+vgjeI41DSzR0LHB1VKM2QHVrObj3LD7V1G8nYBrYElVsl3UDjunr4oo4HGQ4uINiUeeO9BcJs3K1GHPvYc1w295GSYowb3vaynbJchQMPG5HBStbw71k0TpZDtE3NquN4WSyFMY1DiE+NruxcYL6E6qwAGgc1eMSrZLGx2VRVUzo4i0q3E8ZeCq4g0PjJAFwtMxaidM3XyeKpCbQaqLF6sRyOZcZuy6FMrHCx5X171eFTcS/o1lLV7ipaTzYR4fVaalqY6aCG7G746mRxAuPSsFQVjcSxSKCIODoml7rkajQcP74o5jdRu6uip72uHH3W+q664OMMOmmWGubXRlzXSTiR1/JbwV9ZOkkBa1axbUvdF/o0lL5pD6tvgpVFS+Zw+rb4KljGKChiEcQD6iTyG9neV0NpLWc6WkGN4x0QdGp3XneNT9wdvpVHC8oac3HmTzQmRkjXl8pLpHm7ieJKnhqDC3u7Fyqz8tZpx7YEa6R5d/DeWjuNlRJm5zE+1QSVD5DcuKYZHdqiU9ekqOIr4pTSVAbLfO+MW9ihopBwPHgrbpDcDmrcFBTTsJmZ1jpmabFZxrlOWo0ViisZE2ZjBcuAsh+J46aGjnmhidJuY3PcbaNAC2GD4NS08RztE7yb55Gg27gs5+2KvGH7ByQMIaaydkIHdq4//AJXRGpryUlb9HkGBbRTjaKXEsSe+V1SC17+z0dw7EcxeeOpnMkb2vZYWI5rG07XNjsSbcR3ItQWb1ZTJHmbdpy3B9n98FFtSb5HG1stDOFyAvvcAN09CLCdpdfMFm44wxjmtlLbniCU7M+LqmQm/aCuWXTyk9Q1ezQmpY0eUBfvU8dZEbAyNHtWVzOsXODg29rkJwAbq55HdaxCj+LIbFezYR1ULjZrwT6VIZmt0DhdY0TU8Dv8Ae3fa+psnnE4jfNKXEaWzFXXRS+zOVi9I1ZrWMN3PA9qY/GaZuhlBPYFlenRHXQ99k9lbcdUgD0LWPRL2ynyP6NH9ojGCIqeWR1uNrBD6qvxqvuInR0zD2m5+SHCvyv10vzV6Gra4Cx+a3j01aKu2S9FaHZgzPz1dW53M5RYn26+CtSYLTUbLwxjMdAdST7VeppxmA0IVx7BK9rncAuqNcc7IylbKXlgXComUG0lPcaSwuBI53sf0UG0FfT1G0THU8wcynbkcRwDr6/ojdJSw123WFUTyQyQStcW2B0jv42Wyqf2X4DUQzaTMqJTffh2oPo4FYWQ/I9HpZpR7mMoKxpAuVvFj6j9nm0OHSnoboq2Jp6pa8McR3g6fNbBZVxcWzqtkpJYGJ8QbQ4bCQM8rmAMZ2m3ghcNLI5zqmpOeZ+pJ5JhJc4OJJc0WBPEDsXTLIeL3H2q+a9ZjuFevY1xHaFRLUTLQ7iAfSubuP7jfcsJQ16XTwFHRN1PoRbdR/ht+EJbmL8NnwhV4E8gc2BgiMue7x/KrdI/LYO6vpU4YwcGgegJy2rfHwUl3DtLUU0UDWuqYs1rnrhed/tppqnF8HwyPDIZKxzKlzntgaXloy6EgLTruYjmVpybIw8Fj2e2h4nBK7Th/BcFajoNrYCSzBqryS25gPPn6dAvcc7vvH3rmd33j70UmV4I8UZT7X77P+6ahxHBrotOPH23PvThhe2T3uf8AuupJflBJjGtuC9oue1dzO+8ferJkOKPGRgm2ZYGnDJiGuLgCxvEuLr+8lIYBteQM2EzHK9z7FjeLrg+nivZ87/vH3pZ3/ed70Iw8Sn2V2pqZd5JhFQXWDbgN5Cw5pv2N2oNrYPUce0fVe37x/wB93vS3kn33e9TpHBHig2Q2rAH+xZ9O9v1XPshtff8AymcHlq3T5r2zeyfiO96W9k/Ed701k8EeLnY/a19r4NN8TfqpY9kdsGG4waX42/Veyb2T8R3vS3sn4jviKax8cTyql2e2whkBdgsluf8AEZ9VpabB8bNON7h8jX24Zm/VbDeyfiO96W9k/Ed8RVo2OJlLpoSMns/gGJQbeUeI1lK6Olp4JP4hIPXcLW0K9LNZBwzH4SgG9k/Ed71zeSffd71WUm3prCChHEaDpkF/KPwlZ1O3sn33e9NUFz//2Q==%20"/>
          <p:cNvSpPr>
            <a:spLocks noChangeAspect="1" noChangeArrowheads="1"/>
          </p:cNvSpPr>
          <p:nvPr/>
        </p:nvSpPr>
        <p:spPr bwMode="auto">
          <a:xfrm>
            <a:off x="0" y="-179388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0" name="AutoShape 4" descr="data:image/jpeg;base64,/9j/4AAQSkZJRgABAQAAAQABAAD/2wBDAAoHBwgHBgoICAgLCgoLDhgQDg0NDh0VFhEYIx8lJCIfIiEmKzcvJik0KSEiMEExNDk7Pj4+JS5ESUM8SDc9Pjv/2wBDAQoLCw4NDhwQEBw7KCIoOzs7Ozs7Ozs7Ozs7Ozs7Ozs7Ozs7Ozs7Ozs7Ozs7Ozs7Ozs7Ozs7Ozs7Ozs7Ozs7Ozv/wAARCAFaANkDASIAAhEBAxEB/8QAHAAAAQUBAQEAAAAAAAAAAAAABQACAwQGAQcI/8QARxAAAQMCAwQFCQUGAwgDAAAAAQACAwQRBRIhBhMxQRQiUWGxMjRxc4GRkqHRFlJTVMEHFSNC4fAkNZMlM0NicoKD8Saisv/EABoBAQADAQEBAAAAAAAAAAAAAAABAgMEBQb/xAAqEQACAwABBAICAgICAwAAAAAAAQIDERIEITFBE1EiMhRCYXEFM1KRsf/aAAwDAQACEQMRAD8A9cpqaB1LETBGSWAklg10UnRab8vF8ASpfNIfVt8FMgIei035eL4Al0Wm/LxfAFMkgIei035eL4Al0Wm/LxfAFMkgIei035eL4Al0Wm/LxfAFMkgIei035eL4Al0Wm/LxfAFMkgIei034EXwBLo1L+BF8AUpF0Omw6ocLRVr2dYEkX4a359/yCAudGpvwIvgCXRqb8CL4Ah78LrTBlbiUuf7x5aAe/S/fcrrMIqGsY0YlP1c1/wDmvwB56IC/0Wm/Ai+AJdFpvwIvgCHNwSdkhe3E5xdgYO6zQ2/HibXUrcMqWhwGJTG7GtbcAhpFte8m3PtQFzotN+BF8AS6LTfl4vgC5SU76aDdvmdK7M5xc7vJPyvZToCHotN+Xi+AJdFpvy8XwBTJICHotN+Xi+AJdFpvy8XwBTJICHotN+Xi+AJdFpvy8XwBTJICHotN+Xi+AJdFpvy8XwBTJICHotN+Xi+ALNrVLKqGDSUvmkPq2+CmUNL5pD6tvgplIEkkkgEkkuFAK4va6V1UhYySOR72B787gb8rHT0aJgDJKGLqXaHMALtTbMEBeuErqqY2fvBnVH+7J4d4SqMkmTQHLKGm4QFtc0TQ5ofk52v7FXqmB08JEbXOJPlaX0QFpJVabSWbg038gcBpx+ajY9wqWzOa4NlJaTy/5f770BeuldVJIx005YmOvGCbm3MqN8GRtO2SziZfTYEHRAX0rjtVerLHU8zLAlrL68uKjbG3egyRtYQ4ZMvPRAXLhJUnQBs5ga1ojl6x7rcQrgAY2wFgOQQHb62XUMLzv9+W2D+tHfiTa1j9Ffhe58d3ZQ7gQ03AKAkSSSQCSSSQCWVWqWVUMGkpfNIfVt8FMoaXzSH1bfBTKQJJJJAcJA4my5mb2j3pkkTZHte4A5QbAqGmhY6nikIF93Y6cUBMYoXuJsLnjY8fT2pGCHIGFgyt4DkFRjB6JT5mtaCW9ccVYqxv7RNDiCMxykez5+CAmNPCXZiwXta900QU5Fg1tgb8eagklMtNCTcAvDZP1HvUzo4t8zQB1jYAcQgHsjhjcXNADjpe6T44nvDnAFw4G/BUqdgNIN4wCOztRx8rRTVDDFK2WMC8n8M3HbwKAn3MTi52UEuFie1cMELmhhYCG8B2J0UTYowxgsAFVmtDVGcAANID7dh5++yAs7qISZ7DP23SfHFKQ54BI4a8FXgYHVMj3N6z2Ndr3k/pZNiaw4dYgXuRw53QFjcQWIyts7jrxXRDC1wflFxwJPBRTMHS4crGk5XaHTsTGhu4qQbAku6vIackBZMULnh5ALuRunlw7QqUIaXRb5gALRu+zhz706ZpFUd2xpduSde26AmNNTm92NsTfuupGBjG5W2AHeomQxOdcNByuOltAbBRQ0zJqaIuFjlAOnHgf0QFvMO0JypxQsfPMMoGWRpFhwsAriASSSSASyq1Syqhg0lL5pD6tvgplDS+aQ+rb4KUqQdSQp20eFMeWOqSHNNiN27j7lz7TYT+ZP8Apu+ix/kVf+S/9lecfsKOaHghwuDyTRBG1hYGANPJDm7SYU42FVb0scP0RCGeKdgkika9p4OabhWjbCf6vSVJPwxdHhyZN2Mt72XdzGHF2QZiLEqRJaEkbYImtLWsADuItxSEEYBAaNRYrssjYo3SPNmtBJPchf2mwn8yf9N30Wc7YQ/Z4Q5JeQl0WC1t22y6+GOS2dgdbhdMpauGtgbPA/NG69jYjxU6ummtRJwAAWCZuIrk7tt3cdOKkSUgjEMYfnDBm7eaW4izZsgve/t7VIkgIzDG5+csBd2pGCI5rsBzce9PVCrxqgopzBUTFkgF7ZHHwCrKcYLZPCG0vJbNLAQAY2kDgOxI08JNzGL2tdVKTGqCum3NPPnfa9shGntCvhIzjNbF6E0/AwQxtYWNYA08gusiZG3KxoaOwJ6SsSRshjY4uawAniQpElRxPFIcLiZJO17g92UZACfFVlJRWvwQ3nkvJIDHtZQySNjENQC4gC7W8/ajoVa7YWfo9CkpeDqyq1SyquyTSUvmkPq2+ClIuoqXzSH1bfBSqQZLajDqWjhhlgiyPkkOYgnXS6p7N0kFbiD4qiMSNERNj23CLbZeZU/rD4IBhLK99U4Yc7LLkNzcDS47fYvn71GHWLI9vo45pK3wXdpMMpcOkhdTAsEl7svcC1u30q3sbJLnqYrkxANNuQOv9+xCcUgxGOdj8UErr6A5h7hyC0mztZQSU5p6SN0T29ZzHG5Pffmr0KL6vkvx/wAEwx274CFZi1FQm1RUNa77o1PuCpt2owpzrb9w7zG63ggkuFYpHjD5921wdKXbx5Bba/f3J21DqBzoujGIzXOfd24d9l0T6q5RlLEs9P2XlZJJs1jHw1cGZjmyRvFrg3BCxm0tLDSYm1lPGI2uiDi1ugvcj9EU2OkcaWoiJ6rXgjuuP6Khtf8A5tH6keLlTq5q3pVZhW18q+QRwbFKTDsCgNTKGlxdZoFydTyCK0WL0WIG1PMHOHFpBB9xQTZ/BqSswwz1MW8c9xAJJ0A7Pms9mfQV5MbiHwSEA+gqF1NtEIOSXFk/JKKW+DfVOK0VHLuqiobG+17HsUQx/DCbCsj+ap41hcOI4e6siZecRhzXA8Rxss1gopX4nFHVsD45OqLm1jyW13VW12qGLH4ZMrJRkl9mzlxrD4JnRS1TGvYbOBvopqWup61rnU0rZGtNiRyKy+0lNDJisEFNGN/Lq8g8SdB4I3/gNnaJpIcxjnAEgEkutx+S1hfY7JKWcV7LqcuT3wgqgm0tFTuw2apMTd80Ns+2vFd+1WGffk+AqXH3iTAJnjg4NI94VrbK7apcXuImTjKLwz2yn+c/+J36LaPkbGwve4NaBckm1li9lP8AOf8AxO/RWNra57qllE1xDGAOeO08lxdLcqek5v7Ma58atDEm02FxvymoLrc2sJCvUlfTVrM9PM2Qc7cR6QsphLsDZQ2r8rpnE3zNJsOVuxDaSsOH4iJqd53bX21/mZf6Ky66UeLnjT+vKJ+ZrN9m+q62noot7UStjb38/qhzcbwnEXiBz2uJ8kSs0J7rhZzaOrdUYs9hcSyEBrR4othuAU02BskkYN/KzOH3PVvw/RX/AJNltsoVpYvsn5JSk0jMUZJqYP8Arb4r0wLzOk87gt+I3xXpgVP+L8S/2R0/hnVlVqllV6zOk0lL5pD6tvgpSoqXzSH1bfBSkXUgyu1dbTVFPDHFMx72SHMGm9tFR2YqIabEnvnlbG3dEXcba3CNv2ToJJHyOlnBe4k2cOfsXPshh/41R8Q+i8efT9RK/wCXF2OZwm58iptPilHU0jKankbK/PmJbqAAEO2ZZIcXa9gJEbHF1uy31R1myOHNcC508g7HPFvkEUpKCmoY8lNE2MHjbifarrpbrL1bZiz6J+OUp8mYF9VJX1jX1cxyveMxPBoJ1sO5Ecdiwymp4IaDdudcl7muzE+k/ojNXspR1E7pWSSQ5jctbYhSx7M4fHRvpyxzi/jIT1h6OxYro7slF539lVVPGgBg+J/uzDa2WMsM2ZmRj+fI/Jd2pcX4hA5wsXU7SR7Si8GyNHHMHyTSyBpvlNgD6VbxDAaXEqhs8zpWua0NswgC1yezvVv4t7o+Nk/HJw4so7NYjTR4QYpZmMdE51w42043WXmJqq6QxgkzSnKOZudFsK3ZmirHB7c0DgLXZwPsKkw7Z2kw+XfDNLIODn/y+gKbOlusUa3mL2JVylifoIwRCKnZENAxoaPYFhMaozh2KyMZo1x3kZHK/wDVHsc2gqcPrRTU8bDZoc4vBN/Qqe0M7KvDaGZ7MtTILho42I+tlPWSrsg4x8xFrUk0vKHbOxSYli02JT65NP8AuIt4eIR7FcMbilM2B0hjDXh1wL8j9VzBKLoGGRQltnkZn/8AUf7t7EQXXRQlTxn78msIZHGZj7GxfnJPhCt4/LBDgslKZm7wNaA2/WOo5exGyEKxHZ+lxKpE8z5WuyhtmEAeHeon0yhCSpXdkOtJNRRmtmp4qfFs80jY27twu42HJTbVQZcQZUt1jnYLOHC4/pZFvsfh/wCLUfEPoicmHU01E2klj3kTGhovx053XJDo7HQ6pf7Rmqnw4sz2BQ4RUUFqqOHfscc2c2JHJMlqMIOIikpMKjqA5wbna8gE87aclddsfSl3VqJg3sNiiOHYJR4ac0TS6T8R5uf6K8OntxRcUs9llCWJYZPaGB0GMzXHVks9veLI9hmNUsWBRmSVrZIY8hZfU20GneiOI4TTYnGGztILfJe3QhUKXZSjp5hI98kuXUNdYD2oumuqulKvMZHCUZNx9mQpupUwlxsGvbcnlqvSIZ45488UjXt7Wm4QeTZOhlkdIZZwXEkgOHP2Ilh9BFh1N0eJz3NBJu83Oqv0dFtLal4ZNUJQ3S2sqtSssvRZuaSl80h9W3wTppWQxOlebNYC4nuCbS+aQ+rb4J8sbZY3MeMzXAgg8wj8dgCvtPhX5h3+m76KWPH8OlillZMS2EAv6h0B9iyWPUDcPxJ0UTbRvAcwdg/9o7s3S0dTgzg6Fpc4lkt/5rG48QvLq6m+drqeajnjZNycWW/tRhX5h3+m76KWLH8PmhmlZMSyEAvOQ6XNhyWMxSmZRYlPTx+Qx3VF72BF1rMGo6CowZjmwNyzMAlv/MW8b+26UdTfZY4POwhZOUmh32nwr8d3+m76IpDKyeJkrDdr2hwPcVi8KoKfEcdlYGf4Zhc7LfQi9gtXUVtFhcDRNI2JjRZredh2Bb9NfZOLnZiRauUmtkXEkIj2nwuSQMMzmX4FzCAirJGSMD2PDmnUEG4K6oWQn+r01Uk/A5JD6zG6ChfkmqBnH8rRmI9yrM2pwtzg0yvbfm5hsqu+pPHJEOUU/JNieCxYi9swlfDOwWbIz9VBRbOshqhVVdS+qlaeqX8B8yizJWSxiSN4cxwuCNQVQdtFhTSWuqgCND1HfRZzhQpc5YQ1HdYTSVB2NUDKRtUagbpxIBsbk9w4qGl2iw6qmETJi1zvJzttdafNWnnJE8o/YVJQf7T0HTejAutfLvP5bohWVtPRQiWplEbCcoNidfYseKLBTW5xiYFPmvuxE69uy6w6m6cHFQa/yUnJrMNxfRJVavEKbD42uqZd2HGwNifBQRY9hs8rYo6kOe82AyuFz7l0O2CeNrS/JLswikEKqNo8NppTE6YvcDY5Gkge1XKKvp6+Le08oe3geRHpCRthJ8U+4Uk3mllJRT1EVNEZJpGxtHNxQs7U4WH23r7feDDZJWwh2k8Dkl5DKSGzY9h0ETZDUB+fVoj6xPs5e1T0OI02IxmSmkzAaEEWI9ilWwk8T7jkvGltZZalZZXLGkpfNIfVt8FKoqXzSH1bfBSqQZvbCnzU8FSB5Dsrj3H+oVXZGrEctRTvNmlu8Hs0P6e5aHF6Y1eGVELRdxYS0d41CwNNUPppHPj4uY5vsIsvE6p/B1Kt+zksfCxSHVkzquqmqrG0khPovwHuRzBcR3Gz9azNZ8Ny3/uFh81FFht9kpZy28jpN6O4DTwv70EZK9kUkbTZsgGbvsbrk5S6eam/7L/6Z64Pfs0+yUQhoamqcLAuy+wC/wCqz1RVOr8Q39Q8hr3i5H8rb8vQFtcJpN1gcMB0Lo7n0u1/VYcxuo63JNHcxSDMw87Fb9VCVdNcfXsvYmoxQXxaXBJaC1C1rZ2kZcrCCRzuVLspXP30lC5xyOaXsvyP9+CIy/Z6OkNRuqRwtcNAFz3WVXCqyKojqaimwqGndBESHtNyXW4cFqoON8Zcl/pfRfMmnpTpMLxGjxZskoY1gfd8j3Agi+vHtTNppaKWsjNIY3OAO8czgeFtfeh1O9tZiEZrpnFj3dd5PL0q9j/7vY6nhw8R5WNOcsN7k2tc8+C5XKLpnx8b78mWrg8DeyUjpMKexxuGSkN7hYH9UI2oo4KSsiEEYYHsLnAczdLC8WdhmDybkxundUCzHa6ZRrxTtqqmGorIdzK2TKwh2U3sbreycJdGl7WF5NOos7N4bTV9C+SqZvcjyxocdGiwPiUBxCFtNiNRDGSGxyEN14DktHspVQRYdMySZjXCQvsXW6uUa+jQrPYpIyXFKmSNwc10hII4FZXqC6etryUml8cTcCnhxHDoOlRiQFjX2Pbb+qwU0bYquSNvkskLR6AVuqHEKMYbCTUxAMja113jQ24LC1D2yVksjTdrpC4HuutuvcGoSRe7OzPQK6hp62ntPGHhoJbfkbLAUTDJWwRhxYXyNbmHEXNlvX4lRdFMnSoshBF84424LB0D2xV9NI85WtlYSTyFxdOv4OcGhdjaNFtBg9HSYVvqeIRvY5ouCdRw1VbY+RwxCaO/VdFcjvBH1RHaStppMHLGTsc6QtcwNcDcX4/IoPsvUQ02JPdPK2NpiIBcbC9wps4Q6yPHshLFasJdrppDiMcJJ3bYw4DvJOvyVmnpYXbGPe5jS4tc/NbW4Jt4Jm0slNWYjFSx9WobZpkcbNAOtimsoMabh5w1rqfcOOrs4va9/d7FD/77Hm72H95eyjgG8kr30zH5N/E9hcBq3TitHgWCSYW6WSWYSOkAFmjQAJuBYJHhznTSSNlncLXbwaO5G11dH0vGClPyjSqvEm/IlllqVll6LNzSUvmkPq2+CmUNL5pD6tvgplIOEXCCP2Vw57nOO9BJvYO0RpxcGnKATyBKpMr5H0T6rdNAbm6ufjYkHl3Kk6oWfstKS4+yZlHEyiFGG3iDMljzFrIWNksOHOb4v6Ip0yONjTO5kTnC9i5NNa2OofHLlYxrA/OXaWJt+irKiE85LcIfB+SyBYWVDEMEo8SOaZha8fzsNirLa2ncXBs8ZLRc9bgO1MZXQmKN8ksbC8EgZwb+g81eVcZrJLUWfFrGCmbIULXgulmeAfJzAX+SMQUkFLAIYYmsjHILraqF0RlErCwcXX0C4yrgkeGsmY5x4AFZworr/VEJRj4BM2ydDLKXtfLECb5WkWHouFONm8PFGabdmxOYvv1r9t0RfUwxyNjfKxr3eS0nUpra2mczOJmFt8tw7n2KF01S7qPkjjD6BdLstR0s7Js8khYbgOItf2BJ2ymHvcXOdNcm+jx9EVFXA4sAmYTJ5HW8r0LnTafIX7+PKHZSc2l+xQulpzOI4w+gdDszQQF5YZTnY6M3dyPHko/slh3bN8f9EZimjmvu3tdl0NjwUil9NTmcUTwi/QHbszQNp3wDe5HuDj19bj/2ovslhvbN8Y+iOpKH01L8xQ4R+gOdmqE0opry5A/P5Wt7WUX2Sw770/xj6I6kj6al+YocI/QGk2YoJWRNcZbRMyNs7lcn9So/slh3bN8f9EdSUvpqm94ocI/RiNoW082L7unDzOSGPBtlJ5Jo2VxIi9oR3F/9FosR2do8QmdMS+KV3FzDx9IVRuzFRGA2PF6hrRwAuLfNebPo5OyUpR3fp4YOpuTbRnKqirMHnYXndvIu10blvMPlfNQQSyiz3xtc70kaoZT7L0jJd5USy1L73/iHQo0AGgAcAunpOnnU234fo0qg46OWVWqWVXebGkpfNIfVt8FMoaXzSH1bfBTKQNcSGkgXPYhbKF4w6SJ1O0yuL7G45kn9USml3UTpC0uDRew4rkczJWBzToRf0KU8KSSb7lJ9POZTJldZ0QYWtcNCL9vLVRywSQtmcWfwxS7sHNfUX+qvzVDIYHy6uDBchtrruaKaOzg1zSLkFTpXhH0UKZkskdG8RBrYo73Dh1rttYJR0tQ2npYzFcwy53dYcNfqiDN2xoawNA5ALktRHC6NrzYyOyj0prHBA6rY9kU2aPLvZmFuo7vpzUtGA6seZWHfEB1yBYDhpYmyvOyO6rra8jzUb91RwOe2IBrRchgATRxx6QV72ZmhhAqIyHsB53Nre1c6K+KWCVgz7trg4Xtcm1z8vmrWaN2SQ2BI6pPEXT844XCjS2JvQf0SYFsuS56RvclxoLW/qlJBUPhq2GHWY3b1h90D9EQzt01GvDXinck0jgiOGNrAXNjDC7jYKVcSUF0sOpLi6hIkkkkAkkkkAkkkkBxdSSQCWVWqWVUMGkpfNIfVt8FMoaXzSH1bfBTKQRVDS6mlaBclhAHsQsQvyRCOme10cLmyC2XMbCwvzRhcuFKeFJR1gbdTBszWxPdvKfICGZQTY8uPvUzI2CRhdFuo2Qlsxc2wJ007+aJ3Ca9rZGljwCDxBU8ivAoUNP8AxLPbpTXjYe3nf3W+alxCLM6nfuy8Mku6wvpY/wBFM6SGlEcZBaHus2zTa5UksrIonSPNmtFyewKN7kpLMBm6k3NQ2WFxnlcTGQL2BGmvKyu1OfoEjbF7zGW6C9zZSQVEc7XFl+qbEEWsVJcJpKigYxhE7pJ4XvjdE1rAWXsRe4sm9DnZFCWsvI5hieDrlB4H2Io94Y0uIJA7BcrkMrJ4myxm7Hi4NraJpHBeAXNSESTsLJMjmBse7aDy4A20N0VjBEbQSSQNbpPeyNpe9wa0C5JNgFgNov2o0lI99LgzBVztuHSnyG/VUlNLyXhX37HoDntY0uc4ADiSh820GEQOtLiNOw9heLrwrFtscbr83SK2TXXICQB7FmZ6maV/XdmdxN+az5t+Db488n0q3avAX+TitN8aI01ZTVbc1NURzN7WOBXzds/RS1v8QF7WMPXcTfXkAtpRzVNE5j6WZ8Tx5JaeKq7OPklV74PY0l59RftCq6V4jxOkEsf4sRs73cCtbhO0mF40y9HUhzucbuq4ewrSNkZeCkoSj5CqS4urQoJJJJAJJJJAJZVapZVQwaSl80h9W3wUyhpfNIfVt8FMpA1+jCe5BKR7Kl8MZnc12U5zvTd57h70bkY2SNzHC7XCxCgFFGCy7nuEZuxrjoPr7VKZSUW2ULyboWc7pm81Fzwzdn3bJMLzEzrSdM3l3Ak3tm104ZbItlSyqdI4f5Av/DgdIZDOJmmYdY217OzsV7FWh2HSizicpyht+PsVzKF2yjQoZoMfkFQN85wg3Y3ZJNs1ze/fwTIicwFY6QMyfwy4kX1PHvtZFcqWVTo4f5A0BmLv8cZB/DG6sSLm57P5rWV7Cz/s2AEEFrACCLWKt5UE2uxY4Ps9UTMJE0g3UVuIc7n7Bc+xVlLsWhB6Yjb3a5+JzSYNhsxbTRuy1EsZ1kN9WhY2nhMDS2KG7uTRyVmCJjGgAahX6doHkiy86U2/J6kIKKM3Jhs9RWvdJHZrRrl5FUqTCn1+ImOO4jBy3tx/v6LbnDpJ2GNjsgd5R7UTwvBaagYN23XtV4WNFZxTKdDg3RaBkMceVgFgOZvzPaVamoZIpmNtxFwj0TWuABA0Vs08ctiQLhOLkVXYyn7qLp3tfwIBBVKbCaijn39OSx7De7dFvBRMcCCOWhSfhzXDVo7E4Mcl7GbI7UvxH/AV5AqWjqP/ABB9VrF5tieHyYZUxVtN1XxuuCFvMJr24jh0VSNC4dYdh5raqbf4s57IJd0Xkkkl0GIkkkkAllVqllVDBpKXzSH1bfBTKGl80h9W3wUykCSSTN4wkAOGvDXjpdAPSXLhcD2uFwbg9iAckuXCaZow/IXjN2XQD0lwOBFwbrqAS84/aZVl9fRUId1Y43SuF+ZNh4Fejryf9oTr7ZEdlEwf/ZxWVv6mlX7GZYSiNF5Quh7ALonQ2NrriaPR9BaI5bHRXY33CpRnRWYTdw7ERm0EIXaK/E7hdDY9ArcLyXDVbIzDMIBAU27BVWlNgrWewWyMn5B+K07ZaR7bXKfso7JTzU/3XZh7U6oJku3km4DZuIVDRwLQq/20S/U0A4LqSS6DnEkkkgEsqtUsqoYNJS+aQ+rb4KZQ0vmkPq2+CmUg5xVV1KRJdoaG5s1uH8tlaVOaWGqkfTxVEZlhsXxhwLm3GlxyQHaemlicDJOX2FteegH6fNMNHLpaUgAWsOfHX5/L3cfHGZRE+WPfPu/Jexc0acOwEj5J9RG95Y0DM1oN9fR9EA11JKRpKRqSTfU3cD+lvanMpnRkkvDiS3UnXQ8FzoYyFunlE634a2UcMIkzvinikGfiNbODjf2629iAmip3iRjxICxotYcDofqraYJI2kMzAE8BfinoBLyzb+L/AOYhwHGjafTq4L1CaVsML5XXysaXGwubBeVbU45RY7WR1dJHKwxxGN4kaBfW4IsT3rC1rjhrUm5aZKWd+8LIxoDxRTDBVFwuwW7bIVU1cWHMMr25nk6C11AzbWSilDZaZ7gQCMj2iwPsKxUHLwdspqK7m0bM9jg2Rtldg65BCzUmMCtiY9g67QHEaXseelxyWkwG9U29lXi1LA2nHS04ubwBslHiDYTaVp9IVjEi2khLnmwAuSeSyjNq8N/eIo5ZMshcAG7tziSeA0HFWx72KJrO5v6CuilYLcCiB4acFmMMrqaYRvifG+N5sySN12k9l+3uK08FizuK0i34ZlJeyvJdrHFN2aO8nqZezq/MqarYMtu1Q7HNP7unlItnnda/ZdW/skUl+poklxdW5gJJJJAJZVapZVQwaSl80h9W3wUyhpfNIfVt8FMpBw8CgdTgtTUzVEjqiK0ry5vVN29QMA48rE+ko6uIWjJx8GfnwCead83SmZnFwvkuXAuvY3PDyR/2qCDAa+VpkmnbTv3rwWtF94zN1c2p5NBt2k9q09kkLfLIzTdmamMjJXWA0dcOJeBuxYm/Ahhv3vJTfsvUujkY7ED1s4blaWhodmuBre3W015N7AtOkg+WQGoMGkpaxtRJLG/JvA2zCC0PeXWGvZYezvRlJdQo25eRpAOhXku1eExYTjlRDBpDNaVrLeRfiPRe/vXra86/aHSvZi0FTY7uSINB7wTfxCwvX4mtDyWGWp6VlQbED2i6uxYRDGc8lPTOtzdED+ihoTlkCKYnI2GgDy4C5AA7SuJSa8He1rwE1z2vc2MBrGjQNAstds1SiOmbYWXmr64mQvkuCNQtxs1j27oN6Y5JAwC4awk+5aR1STZaytqHY0WL4e2rgdG4A3HBwuFjJNiKKfEemVEdQyYODt5BKQbjn3LV4tikPQhUwudm42tyVTDMUFW8A81q5pM5owbiPoNnsPbUNnaydsjQ1ubeEXAFgCBodAtREwNaAOShpowWggK1ayujKX0QVDQ9zQefIKjTVVVTY6yhgpYoqbLmJaLH0qrtLVTU0lHJCSHNeeB4/wB6omJcsrZHAZ3MGZVb5SxeizXGGvvoaa64TlUgnDwFZBuuo5BySSSASyq1Syqhg0lL5pD6tvgplDS+aQ+rb4KZSBJJJIBJJJIBJJJIBJJLh4ICKqqY6SB00rsrGC5K832trJ8Qiiq5OrGHlrG8miyPY7XuxHEBRQuvDC7rEfzO/oq20GFOn2YmETbyQWlA7hx+V1zTbs3PCNYfi02YaKsjp3ZnGwVGfF3V2JtlOYU7AGsYTb0n2qdtFTlpdOwTO7CdB7FWjw2qqKzLTwNDHcLusFzLGmkezQ4Rlsgi3CYXEPZUQ7s6t3h1RKkx7D6CpjEjxSx5crg7ySe2/BS4ZsniLGB1RLDFFe+jA8/P+qvy7O4I19qwiUHX+K7ieZsLBTCE0+77EXTo749CrnUGKYaXU88c0bmkZmuBWXwWU09c+neLPjdYglVMQ2XpzM1uAPqMOAdd80eZjSOwD+ZQYVTVVLjRhqZJJLeTJINXjt71exe0c9SeNM9Poqm8YV8PzNQahuGAIk11mrWL7HLNHJWQlud7GPc03BIvY9yrOJc4k8SpMtge83TLK+GLlo+KUxuGqKU84kaNUIspYJTE8divFlWg2DfROUUb87AQpBqFcodWVWqWVUMGkpfNIfVt8FMoaXzSH1bfBTKQJJJJAJJJJAJJJJAcQ7HcQ/d+GSSNNpHdSP0lEVgtu8ZFPXQwBucRDUXsMx18LLK2XGLZK8lnBKQuGd2pJuhu1uPCW+FUbszQf4z28yP5R+qFx4/iVVD0YPbFG7yhG2xI7LppwrKekR3PNzVyu1KPGJ1wr78pA0MtoUVwktZKCW68LqtPTnNnAGuqtUMRa4HndZeDob1GsdEZomgdYN1TZ5YG0znaXYNQwXKrQ1crY3saOIsohMxlJIxzt2TwdZb8voxS+yy7Fs9OGwUrnW6wcW6WVWrbLiT4XCNjTDeTha45+CVJUARvzuBDgR1UoGSPcMrncLAc7KH3LpqIQppMjAFZZX0rgQJ2aEtOvMcQnUlAII97KLkcGrMR00UWKYo+NuSN5aSBwz63Pp4JZN1x1HPN6m0ac1lNw3o+a50mnP8Axm+0rNCV0bgCdFabJcXK5v5s/o59Yea5j/Je13oK6RzQVhDuBspbPbY5j7CrrrftEczR0M1+qUQCz2H1Bc4XPWabOR9hzMBXowmpRUkCRZValZZWYNJS+aQ+rb4KZQ0vmkPq2+CmUgSSSSASSSSAS5dNkkbEwve4Na0XJJ0Cz9btXE2N4pWXtoJX6N9NlWUlHySk34C2JYpT4ZCJJybu0YwcXFeW7RVTcTxF0oHWc8uLRqArWLY5PiVRdry9w6u8taw7uxR0eHAkPOpK4rbOfZHZXVx7yG4bREWJFyjscAy2XaenDQLBX4oQQkYFpS0B1NLu37tzbNOrHcj3KKINi1JAA4rS1EUEdK99RlETRdxdwAWQzR1LnPcNHG4HYFSxcWYWXcEXnYtBBIwwyiQW6zbXsfSlJtbQwRRulkb1nZbFp/vtTadkFPA94Y29lksbY58gcxxa83FwqKzuZQ6iTfg3H76wuscx8eSRx4uBRegraNtM1zCwEmxsQbn2LxzD6aonn3m+8k2sBxvxW7wsMp4WMJcRf7xVpX8H2NJ2asRqairmn6sILTwzO4N70GxCIU1HljcdTmc7m4ohTSskuAAqGOyANDQeK57LJTWswc2+xSpZnVAyvAJbzRGGIvNrKnhcQy5zzRykjAJdyWUY8mVbIMSiFPQWbo48SqFBiBf/AA5jqBoVaxye1Oe9Z+mltKDfXvVp5uIou7NlhrN7Vuazi6PN6bG36oy6vpaKIdKnZEeQcdT7F51R4xieGEmN5e8cb66IHiGM1NXiQfKXXIOYk9q76p8K0kelDo2/fY9lpsQpqlodFJcHgSLXQBCdmsSBohSMDi9vVuQcrb/qiy6q580Y3VfHLDSUvmkPq2+CmUNL5pD6tvgplqYCSSSQCXCurhQGY23qo4KKBjpHAucSWg6FoHE+2y8+fVS1jsgcWxA9VqM/tAxE1GO9CaerCxod6eP6/JCKGK9iVw2y2R3UxyOsvUdKAdQjFNEBoqtO2wGiIQi1iFnFF29LcMauRRZdSoYRe2ir7RYk7CcDqaiMDeZCI7/etx9i6NSWmMni7ma2s2hFVXHB6VxyQkGdw5u+77PH0KlCbNAus5g15KqSR7i5zjcuPM8yVowMgBXn3z/M4pPkwiOtTGx1IWbxNhJ7+F1oaKduRzHHlohlbAZ57Ac1hy/JMmKwrYPR5WZiOfvRzKWAa8OKZTQNgjA00Cle7sUb31hvSeirDDKC7grGMx7+ON8evoQl17q3TTvAAc4kDh3Kd1YQEqOm3NOwHjbVXmvyRXHYh0dVca8lYfO00xN10V8SjA+MVuc7vsQlktksRnIqC7kSqhlzWHBc71sska3CaemxURwTBweInZXcLa6ekaoT9mJZKyVlQ05mPtIW9nK3cp8Cq9zUMN7fwyPmi1bWDfOFDbpk7Q13MW7SvQpSdS07umskuyCVKKHCKVkRcxt/JH8zj6OJTlSw7B4o3dMqXGaqvd0jjqO4dgV1dVXgpfmo0lL5pD6tvgplDS+aQ+rb4KZbnOJJcUQqoHSmESsMg4tvqmgmXDwSukeCA8ax1kj9p8QMg6xqHe6+nysrlDFYahEdtaNsW029Y22+ha53eRceACipI+qNF5s/3aPQg/wRYgaRYIhC24UEUXAq5E2xCvFFWy3AAG3WP2+rt5S7hh0vl+vgjeI41DSzR0LHB1VKM2QHVrObj3LD7V1G8nYBrYElVsl3UDjunr4oo4HGQ4uINiUeeO9BcJs3K1GHPvYc1w295GSYowb3vaynbJchQMPG5HBStbw71k0TpZDtE3NquN4WSyFMY1DiE+NruxcYL6E6qwAGgc1eMSrZLGx2VRVUzo4i0q3E8ZeCq4g0PjJAFwtMxaidM3XyeKpCbQaqLF6sRyOZcZuy6FMrHCx5X171eFTcS/o1lLV7ipaTzYR4fVaalqY6aCG7G746mRxAuPSsFQVjcSxSKCIODoml7rkajQcP74o5jdRu6uip72uHH3W+q664OMMOmmWGubXRlzXSTiR1/JbwV9ZOkkBa1axbUvdF/o0lL5pD6tvgpVFS+Zw+rb4KljGKChiEcQD6iTyG9neV0NpLWc6WkGN4x0QdGp3XneNT9wdvpVHC8oac3HmTzQmRkjXl8pLpHm7ieJKnhqDC3u7Fyqz8tZpx7YEa6R5d/DeWjuNlRJm5zE+1QSVD5DcuKYZHdqiU9ekqOIr4pTSVAbLfO+MW9ihopBwPHgrbpDcDmrcFBTTsJmZ1jpmabFZxrlOWo0ViisZE2ZjBcuAsh+J46aGjnmhidJuY3PcbaNAC2GD4NS08RztE7yb55Gg27gs5+2KvGH7ByQMIaaydkIHdq4//AJXRGpryUlb9HkGBbRTjaKXEsSe+V1SC17+z0dw7EcxeeOpnMkb2vZYWI5rG07XNjsSbcR3ItQWb1ZTJHmbdpy3B9n98FFtSb5HG1stDOFyAvvcAN09CLCdpdfMFm44wxjmtlLbniCU7M+LqmQm/aCuWXTyk9Q1ezQmpY0eUBfvU8dZEbAyNHtWVzOsXODg29rkJwAbq55HdaxCj+LIbFezYR1ULjZrwT6VIZmt0DhdY0TU8Dv8Ae3fa+psnnE4jfNKXEaWzFXXRS+zOVi9I1ZrWMN3PA9qY/GaZuhlBPYFlenRHXQ99k9lbcdUgD0LWPRL2ynyP6NH9ojGCIqeWR1uNrBD6qvxqvuInR0zD2m5+SHCvyv10vzV6Gra4Cx+a3j01aKu2S9FaHZgzPz1dW53M5RYn26+CtSYLTUbLwxjMdAdST7VeppxmA0IVx7BK9rncAuqNcc7IylbKXlgXComUG0lPcaSwuBI53sf0UG0FfT1G0THU8wcynbkcRwDr6/ojdJSw123WFUTyQyQStcW2B0jv42Wyqf2X4DUQzaTMqJTffh2oPo4FYWQ/I9HpZpR7mMoKxpAuVvFj6j9nm0OHSnoboq2Jp6pa8McR3g6fNbBZVxcWzqtkpJYGJ8QbQ4bCQM8rmAMZ2m3ghcNLI5zqmpOeZ+pJ5JhJc4OJJc0WBPEDsXTLIeL3H2q+a9ZjuFevY1xHaFRLUTLQ7iAfSubuP7jfcsJQ16XTwFHRN1PoRbdR/ht+EJbmL8NnwhV4E8gc2BgiMue7x/KrdI/LYO6vpU4YwcGgegJy2rfHwUl3DtLUU0UDWuqYs1rnrhed/tppqnF8HwyPDIZKxzKlzntgaXloy6EgLTruYjmVpybIw8Fj2e2h4nBK7Th/BcFajoNrYCSzBqryS25gPPn6dAvcc7vvH3rmd33j70UmV4I8UZT7X77P+6ahxHBrotOPH23PvThhe2T3uf8AuupJflBJjGtuC9oue1dzO+8ferJkOKPGRgm2ZYGnDJiGuLgCxvEuLr+8lIYBteQM2EzHK9z7FjeLrg+nivZ87/vH3pZ3/ed70Iw8Sn2V2pqZd5JhFQXWDbgN5Cw5pv2N2oNrYPUce0fVe37x/wB93vS3kn33e9TpHBHig2Q2rAH+xZ9O9v1XPshtff8AymcHlq3T5r2zeyfiO96W9k/Ed701k8EeLnY/a19r4NN8TfqpY9kdsGG4waX42/Veyb2T8R3vS3sn4jviKax8cTyql2e2whkBdgsluf8AEZ9VpabB8bNON7h8jX24Zm/VbDeyfiO96W9k/Ed8RVo2OJlLpoSMns/gGJQbeUeI1lK6Olp4JP4hIPXcLW0K9LNZBwzH4SgG9k/Ed71zeSffd71WUm3prCChHEaDpkF/KPwlZ1O3sn33e9NUFz//2Q==%20"/>
          <p:cNvSpPr>
            <a:spLocks noChangeAspect="1" noChangeArrowheads="1"/>
          </p:cNvSpPr>
          <p:nvPr/>
        </p:nvSpPr>
        <p:spPr bwMode="auto">
          <a:xfrm>
            <a:off x="0" y="-179388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2" name="AutoShape 6" descr="data:image/jpeg;base64,/9j/4AAQSkZJRgABAQAAAQABAAD/2wBDAAoHBwgHBgoICAgLCgoLDhgQDg0NDh0VFhEYIx8lJCIfIiEmKzcvJik0KSEiMEExNDk7Pj4+JS5ESUM8SDc9Pjv/2wBDAQoLCw4NDhwQEBw7KCIoOzs7Ozs7Ozs7Ozs7Ozs7Ozs7Ozs7Ozs7Ozs7Ozs7Ozs7Ozs7Ozs7Ozs7Ozs7Ozs7Ozv/wAARCAFaANkDASIAAhEBAxEB/8QAHAAAAQUBAQEAAAAAAAAAAAAABQACAwQGAQcI/8QARxAAAQMCAwQFCQUGAwgDAAAAAQACAwQRBRIhBhMxQRQiUWGxMjRxc4GRkqHRFlJTVMEHFSNC4fAkNZMlM0NicoKD8Saisv/EABoBAQADAQEBAAAAAAAAAAAAAAABAgMEBQb/xAAqEQACAwABBAICAgICAwAAAAAAAQIDERIEITFBE1EiMhRCYXEFM1KRsf/aAAwDAQACEQMRAD8A9cpqaB1LETBGSWAklg10UnRab8vF8ASpfNIfVt8FMgIei035eL4Al0Wm/LxfAFMkgIei035eL4Al0Wm/LxfAFMkgIei035eL4Al0Wm/LxfAFMkgIei035eL4Al0Wm/LxfAFMkgIei034EXwBLo1L+BF8AUpF0Omw6ocLRVr2dYEkX4a359/yCAudGpvwIvgCXRqb8CL4Ah78LrTBlbiUuf7x5aAe/S/fcrrMIqGsY0YlP1c1/wDmvwB56IC/0Wm/Ai+AJdFpvwIvgCHNwSdkhe3E5xdgYO6zQ2/HibXUrcMqWhwGJTG7GtbcAhpFte8m3PtQFzotN+BF8AS6LTfl4vgC5SU76aDdvmdK7M5xc7vJPyvZToCHotN+Xi+AJdFpvy8XwBTJICHotN+Xi+AJdFpvy8XwBTJICHotN+Xi+AJdFpvy8XwBTJICHotN+Xi+AJdFpvy8XwBTJICHotN+Xi+ALNrVLKqGDSUvmkPq2+CmUNL5pD6tvgplIEkkkgEkkuFAK4va6V1UhYySOR72B787gb8rHT0aJgDJKGLqXaHMALtTbMEBeuErqqY2fvBnVH+7J4d4SqMkmTQHLKGm4QFtc0TQ5ofk52v7FXqmB08JEbXOJPlaX0QFpJVabSWbg038gcBpx+ajY9wqWzOa4NlJaTy/5f770BeuldVJIx005YmOvGCbm3MqN8GRtO2SziZfTYEHRAX0rjtVerLHU8zLAlrL68uKjbG3egyRtYQ4ZMvPRAXLhJUnQBs5ga1ojl6x7rcQrgAY2wFgOQQHb62XUMLzv9+W2D+tHfiTa1j9Ffhe58d3ZQ7gQ03AKAkSSSQCSSSQCWVWqWVUMGkpfNIfVt8FMoaXzSH1bfBTKQJJJJAcJA4my5mb2j3pkkTZHte4A5QbAqGmhY6nikIF93Y6cUBMYoXuJsLnjY8fT2pGCHIGFgyt4DkFRjB6JT5mtaCW9ccVYqxv7RNDiCMxykez5+CAmNPCXZiwXta900QU5Fg1tgb8eagklMtNCTcAvDZP1HvUzo4t8zQB1jYAcQgHsjhjcXNADjpe6T44nvDnAFw4G/BUqdgNIN4wCOztRx8rRTVDDFK2WMC8n8M3HbwKAn3MTi52UEuFie1cMELmhhYCG8B2J0UTYowxgsAFVmtDVGcAANID7dh5++yAs7qISZ7DP23SfHFKQ54BI4a8FXgYHVMj3N6z2Ndr3k/pZNiaw4dYgXuRw53QFjcQWIyts7jrxXRDC1wflFxwJPBRTMHS4crGk5XaHTsTGhu4qQbAku6vIackBZMULnh5ALuRunlw7QqUIaXRb5gALRu+zhz706ZpFUd2xpduSde26AmNNTm92NsTfuupGBjG5W2AHeomQxOdcNByuOltAbBRQ0zJqaIuFjlAOnHgf0QFvMO0JypxQsfPMMoGWRpFhwsAriASSSSASyq1Syqhg0lL5pD6tvgplDS+aQ+rb4KUqQdSQp20eFMeWOqSHNNiN27j7lz7TYT+ZP8Apu+ix/kVf+S/9lecfsKOaHghwuDyTRBG1hYGANPJDm7SYU42FVb0scP0RCGeKdgkika9p4OabhWjbCf6vSVJPwxdHhyZN2Mt72XdzGHF2QZiLEqRJaEkbYImtLWsADuItxSEEYBAaNRYrssjYo3SPNmtBJPchf2mwn8yf9N30Wc7YQ/Z4Q5JeQl0WC1t22y6+GOS2dgdbhdMpauGtgbPA/NG69jYjxU6ummtRJwAAWCZuIrk7tt3cdOKkSUgjEMYfnDBm7eaW4izZsgve/t7VIkgIzDG5+csBd2pGCI5rsBzce9PVCrxqgopzBUTFkgF7ZHHwCrKcYLZPCG0vJbNLAQAY2kDgOxI08JNzGL2tdVKTGqCum3NPPnfa9shGntCvhIzjNbF6E0/AwQxtYWNYA08gusiZG3KxoaOwJ6SsSRshjY4uawAniQpElRxPFIcLiZJO17g92UZACfFVlJRWvwQ3nkvJIDHtZQySNjENQC4gC7W8/ajoVa7YWfo9CkpeDqyq1SyquyTSUvmkPq2+ClIuoqXzSH1bfBSqQZLajDqWjhhlgiyPkkOYgnXS6p7N0kFbiD4qiMSNERNj23CLbZeZU/rD4IBhLK99U4Yc7LLkNzcDS47fYvn71GHWLI9vo45pK3wXdpMMpcOkhdTAsEl7svcC1u30q3sbJLnqYrkxANNuQOv9+xCcUgxGOdj8UErr6A5h7hyC0mztZQSU5p6SN0T29ZzHG5Pffmr0KL6vkvx/wAEwx274CFZi1FQm1RUNa77o1PuCpt2owpzrb9w7zG63ggkuFYpHjD5921wdKXbx5Bba/f3J21DqBzoujGIzXOfd24d9l0T6q5RlLEs9P2XlZJJs1jHw1cGZjmyRvFrg3BCxm0tLDSYm1lPGI2uiDi1ugvcj9EU2OkcaWoiJ6rXgjuuP6Khtf8A5tH6keLlTq5q3pVZhW18q+QRwbFKTDsCgNTKGlxdZoFydTyCK0WL0WIG1PMHOHFpBB9xQTZ/BqSswwz1MW8c9xAJJ0A7Pms9mfQV5MbiHwSEA+gqF1NtEIOSXFk/JKKW+DfVOK0VHLuqiobG+17HsUQx/DCbCsj+ap41hcOI4e6siZecRhzXA8Rxss1gopX4nFHVsD45OqLm1jyW13VW12qGLH4ZMrJRkl9mzlxrD4JnRS1TGvYbOBvopqWup61rnU0rZGtNiRyKy+0lNDJisEFNGN/Lq8g8SdB4I3/gNnaJpIcxjnAEgEkutx+S1hfY7JKWcV7LqcuT3wgqgm0tFTuw2apMTd80Ns+2vFd+1WGffk+AqXH3iTAJnjg4NI94VrbK7apcXuImTjKLwz2yn+c/+J36LaPkbGwve4NaBckm1li9lP8AOf8AxO/RWNra57qllE1xDGAOeO08lxdLcqek5v7Ma58atDEm02FxvymoLrc2sJCvUlfTVrM9PM2Qc7cR6QsphLsDZQ2r8rpnE3zNJsOVuxDaSsOH4iJqd53bX21/mZf6Ky66UeLnjT+vKJ+ZrN9m+q62noot7UStjb38/qhzcbwnEXiBz2uJ8kSs0J7rhZzaOrdUYs9hcSyEBrR4othuAU02BskkYN/KzOH3PVvw/RX/AJNltsoVpYvsn5JSk0jMUZJqYP8Arb4r0wLzOk87gt+I3xXpgVP+L8S/2R0/hnVlVqllV6zOk0lL5pD6tvgpSoqXzSH1bfBSkXUgyu1dbTVFPDHFMx72SHMGm9tFR2YqIabEnvnlbG3dEXcba3CNv2ToJJHyOlnBe4k2cOfsXPshh/41R8Q+i8efT9RK/wCXF2OZwm58iptPilHU0jKankbK/PmJbqAAEO2ZZIcXa9gJEbHF1uy31R1myOHNcC508g7HPFvkEUpKCmoY8lNE2MHjbifarrpbrL1bZiz6J+OUp8mYF9VJX1jX1cxyveMxPBoJ1sO5Ecdiwymp4IaDdudcl7muzE+k/ojNXspR1E7pWSSQ5jctbYhSx7M4fHRvpyxzi/jIT1h6OxYro7slF539lVVPGgBg+J/uzDa2WMsM2ZmRj+fI/Jd2pcX4hA5wsXU7SR7Si8GyNHHMHyTSyBpvlNgD6VbxDAaXEqhs8zpWua0NswgC1yezvVv4t7o+Nk/HJw4so7NYjTR4QYpZmMdE51w42043WXmJqq6QxgkzSnKOZudFsK3ZmirHB7c0DgLXZwPsKkw7Z2kw+XfDNLIODn/y+gKbOlusUa3mL2JVylifoIwRCKnZENAxoaPYFhMaozh2KyMZo1x3kZHK/wDVHsc2gqcPrRTU8bDZoc4vBN/Qqe0M7KvDaGZ7MtTILho42I+tlPWSrsg4x8xFrUk0vKHbOxSYli02JT65NP8AuIt4eIR7FcMbilM2B0hjDXh1wL8j9VzBKLoGGRQltnkZn/8AUf7t7EQXXRQlTxn78msIZHGZj7GxfnJPhCt4/LBDgslKZm7wNaA2/WOo5exGyEKxHZ+lxKpE8z5WuyhtmEAeHeon0yhCSpXdkOtJNRRmtmp4qfFs80jY27twu42HJTbVQZcQZUt1jnYLOHC4/pZFvsfh/wCLUfEPoicmHU01E2klj3kTGhovx053XJDo7HQ6pf7Rmqnw4sz2BQ4RUUFqqOHfscc2c2JHJMlqMIOIikpMKjqA5wbna8gE87aclddsfSl3VqJg3sNiiOHYJR4ac0TS6T8R5uf6K8OntxRcUs9llCWJYZPaGB0GMzXHVks9veLI9hmNUsWBRmSVrZIY8hZfU20GneiOI4TTYnGGztILfJe3QhUKXZSjp5hI98kuXUNdYD2oumuqulKvMZHCUZNx9mQpupUwlxsGvbcnlqvSIZ45488UjXt7Wm4QeTZOhlkdIZZwXEkgOHP2Ilh9BFh1N0eJz3NBJu83Oqv0dFtLal4ZNUJQ3S2sqtSssvRZuaSl80h9W3wTppWQxOlebNYC4nuCbS+aQ+rb4J8sbZY3MeMzXAgg8wj8dgCvtPhX5h3+m76KWPH8OlillZMS2EAv6h0B9iyWPUDcPxJ0UTbRvAcwdg/9o7s3S0dTgzg6Fpc4lkt/5rG48QvLq6m+drqeajnjZNycWW/tRhX5h3+m76KWLH8PmhmlZMSyEAvOQ6XNhyWMxSmZRYlPTx+Qx3VF72BF1rMGo6CowZjmwNyzMAlv/MW8b+26UdTfZY4POwhZOUmh32nwr8d3+m76IpDKyeJkrDdr2hwPcVi8KoKfEcdlYGf4Zhc7LfQi9gtXUVtFhcDRNI2JjRZredh2Bb9NfZOLnZiRauUmtkXEkIj2nwuSQMMzmX4FzCAirJGSMD2PDmnUEG4K6oWQn+r01Uk/A5JD6zG6ChfkmqBnH8rRmI9yrM2pwtzg0yvbfm5hsqu+pPHJEOUU/JNieCxYi9swlfDOwWbIz9VBRbOshqhVVdS+qlaeqX8B8yizJWSxiSN4cxwuCNQVQdtFhTSWuqgCND1HfRZzhQpc5YQ1HdYTSVB2NUDKRtUagbpxIBsbk9w4qGl2iw6qmETJi1zvJzttdafNWnnJE8o/YVJQf7T0HTejAutfLvP5bohWVtPRQiWplEbCcoNidfYseKLBTW5xiYFPmvuxE69uy6w6m6cHFQa/yUnJrMNxfRJVavEKbD42uqZd2HGwNifBQRY9hs8rYo6kOe82AyuFz7l0O2CeNrS/JLswikEKqNo8NppTE6YvcDY5Gkge1XKKvp6+Le08oe3geRHpCRthJ8U+4Uk3mllJRT1EVNEZJpGxtHNxQs7U4WH23r7feDDZJWwh2k8Dkl5DKSGzY9h0ETZDUB+fVoj6xPs5e1T0OI02IxmSmkzAaEEWI9ilWwk8T7jkvGltZZalZZXLGkpfNIfVt8FKoqXzSH1bfBSqQZvbCnzU8FSB5Dsrj3H+oVXZGrEctRTvNmlu8Hs0P6e5aHF6Y1eGVELRdxYS0d41CwNNUPppHPj4uY5vsIsvE6p/B1Kt+zksfCxSHVkzquqmqrG0khPovwHuRzBcR3Gz9azNZ8Ny3/uFh81FFht9kpZy28jpN6O4DTwv70EZK9kUkbTZsgGbvsbrk5S6eam/7L/6Z64Pfs0+yUQhoamqcLAuy+wC/wCqz1RVOr8Q39Q8hr3i5H8rb8vQFtcJpN1gcMB0Lo7n0u1/VYcxuo63JNHcxSDMw87Fb9VCVdNcfXsvYmoxQXxaXBJaC1C1rZ2kZcrCCRzuVLspXP30lC5xyOaXsvyP9+CIy/Z6OkNRuqRwtcNAFz3WVXCqyKojqaimwqGndBESHtNyXW4cFqoON8Zcl/pfRfMmnpTpMLxGjxZskoY1gfd8j3Agi+vHtTNppaKWsjNIY3OAO8czgeFtfeh1O9tZiEZrpnFj3dd5PL0q9j/7vY6nhw8R5WNOcsN7k2tc8+C5XKLpnx8b78mWrg8DeyUjpMKexxuGSkN7hYH9UI2oo4KSsiEEYYHsLnAczdLC8WdhmDybkxundUCzHa6ZRrxTtqqmGorIdzK2TKwh2U3sbreycJdGl7WF5NOos7N4bTV9C+SqZvcjyxocdGiwPiUBxCFtNiNRDGSGxyEN14DktHspVQRYdMySZjXCQvsXW6uUa+jQrPYpIyXFKmSNwc10hII4FZXqC6etryUml8cTcCnhxHDoOlRiQFjX2Pbb+qwU0bYquSNvkskLR6AVuqHEKMYbCTUxAMja113jQ24LC1D2yVksjTdrpC4HuutuvcGoSRe7OzPQK6hp62ntPGHhoJbfkbLAUTDJWwRhxYXyNbmHEXNlvX4lRdFMnSoshBF84424LB0D2xV9NI85WtlYSTyFxdOv4OcGhdjaNFtBg9HSYVvqeIRvY5ouCdRw1VbY+RwxCaO/VdFcjvBH1RHaStppMHLGTsc6QtcwNcDcX4/IoPsvUQ02JPdPK2NpiIBcbC9wps4Q6yPHshLFasJdrppDiMcJJ3bYw4DvJOvyVmnpYXbGPe5jS4tc/NbW4Jt4Jm0slNWYjFSx9WobZpkcbNAOtimsoMabh5w1rqfcOOrs4va9/d7FD/77Hm72H95eyjgG8kr30zH5N/E9hcBq3TitHgWCSYW6WSWYSOkAFmjQAJuBYJHhznTSSNlncLXbwaO5G11dH0vGClPyjSqvEm/IlllqVll6LNzSUvmkPq2+CmUNL5pD6tvgplIOEXCCP2Vw57nOO9BJvYO0RpxcGnKATyBKpMr5H0T6rdNAbm6ufjYkHl3Kk6oWfstKS4+yZlHEyiFGG3iDMljzFrIWNksOHOb4v6Ip0yONjTO5kTnC9i5NNa2OofHLlYxrA/OXaWJt+irKiE85LcIfB+SyBYWVDEMEo8SOaZha8fzsNirLa2ncXBs8ZLRc9bgO1MZXQmKN8ksbC8EgZwb+g81eVcZrJLUWfFrGCmbIULXgulmeAfJzAX+SMQUkFLAIYYmsjHILraqF0RlErCwcXX0C4yrgkeGsmY5x4AFZworr/VEJRj4BM2ydDLKXtfLECb5WkWHouFONm8PFGabdmxOYvv1r9t0RfUwxyNjfKxr3eS0nUpra2mczOJmFt8tw7n2KF01S7qPkjjD6BdLstR0s7Js8khYbgOItf2BJ2ymHvcXOdNcm+jx9EVFXA4sAmYTJ5HW8r0LnTafIX7+PKHZSc2l+xQulpzOI4w+gdDszQQF5YZTnY6M3dyPHko/slh3bN8f9EZimjmvu3tdl0NjwUil9NTmcUTwi/QHbszQNp3wDe5HuDj19bj/2ovslhvbN8Y+iOpKH01L8xQ4R+gOdmqE0opry5A/P5Wt7WUX2Sw770/xj6I6kj6al+YocI/QGk2YoJWRNcZbRMyNs7lcn9So/slh3bN8f9EdSUvpqm94ocI/RiNoW082L7unDzOSGPBtlJ5Jo2VxIi9oR3F/9FosR2do8QmdMS+KV3FzDx9IVRuzFRGA2PF6hrRwAuLfNebPo5OyUpR3fp4YOpuTbRnKqirMHnYXndvIu10blvMPlfNQQSyiz3xtc70kaoZT7L0jJd5USy1L73/iHQo0AGgAcAunpOnnU234fo0qg46OWVWqWVXebGkpfNIfVt8FMoaXzSH1bfBTKQNcSGkgXPYhbKF4w6SJ1O0yuL7G45kn9USml3UTpC0uDRew4rkczJWBzToRf0KU8KSSb7lJ9POZTJldZ0QYWtcNCL9vLVRywSQtmcWfwxS7sHNfUX+qvzVDIYHy6uDBchtrruaKaOzg1zSLkFTpXhH0UKZkskdG8RBrYo73Dh1rttYJR0tQ2npYzFcwy53dYcNfqiDN2xoawNA5ALktRHC6NrzYyOyj0prHBA6rY9kU2aPLvZmFuo7vpzUtGA6seZWHfEB1yBYDhpYmyvOyO6rra8jzUb91RwOe2IBrRchgATRxx6QV72ZmhhAqIyHsB53Nre1c6K+KWCVgz7trg4Xtcm1z8vmrWaN2SQ2BI6pPEXT844XCjS2JvQf0SYFsuS56RvclxoLW/qlJBUPhq2GHWY3b1h90D9EQzt01GvDXinck0jgiOGNrAXNjDC7jYKVcSUF0sOpLi6hIkkkkAkkkkAkkkkBxdSSQCWVWqWVUMGkpfNIfVt8FMoaXzSH1bfBTKQRVDS6mlaBclhAHsQsQvyRCOme10cLmyC2XMbCwvzRhcuFKeFJR1gbdTBszWxPdvKfICGZQTY8uPvUzI2CRhdFuo2Qlsxc2wJ007+aJ3Ca9rZGljwCDxBU8ivAoUNP8AxLPbpTXjYe3nf3W+alxCLM6nfuy8Mku6wvpY/wBFM6SGlEcZBaHus2zTa5UksrIonSPNmtFyewKN7kpLMBm6k3NQ2WFxnlcTGQL2BGmvKyu1OfoEjbF7zGW6C9zZSQVEc7XFl+qbEEWsVJcJpKigYxhE7pJ4XvjdE1rAWXsRe4sm9DnZFCWsvI5hieDrlB4H2Io94Y0uIJA7BcrkMrJ4myxm7Hi4NraJpHBeAXNSESTsLJMjmBse7aDy4A20N0VjBEbQSSQNbpPeyNpe9wa0C5JNgFgNov2o0lI99LgzBVztuHSnyG/VUlNLyXhX37HoDntY0uc4ADiSh820GEQOtLiNOw9heLrwrFtscbr83SK2TXXICQB7FmZ6maV/XdmdxN+az5t+Db488n0q3avAX+TitN8aI01ZTVbc1NURzN7WOBXzds/RS1v8QF7WMPXcTfXkAtpRzVNE5j6WZ8Tx5JaeKq7OPklV74PY0l59RftCq6V4jxOkEsf4sRs73cCtbhO0mF40y9HUhzucbuq4ewrSNkZeCkoSj5CqS4urQoJJJJAJJJJAJZVapZVQwaSl80h9W3wUyhpfNIfVt8FMpA1+jCe5BKR7Kl8MZnc12U5zvTd57h70bkY2SNzHC7XCxCgFFGCy7nuEZuxrjoPr7VKZSUW2ULyboWc7pm81Fzwzdn3bJMLzEzrSdM3l3Ak3tm104ZbItlSyqdI4f5Av/DgdIZDOJmmYdY217OzsV7FWh2HSizicpyht+PsVzKF2yjQoZoMfkFQN85wg3Y3ZJNs1ze/fwTIicwFY6QMyfwy4kX1PHvtZFcqWVTo4f5A0BmLv8cZB/DG6sSLm57P5rWV7Cz/s2AEEFrACCLWKt5UE2uxY4Ps9UTMJE0g3UVuIc7n7Bc+xVlLsWhB6Yjb3a5+JzSYNhsxbTRuy1EsZ1kN9WhY2nhMDS2KG7uTRyVmCJjGgAahX6doHkiy86U2/J6kIKKM3Jhs9RWvdJHZrRrl5FUqTCn1+ImOO4jBy3tx/v6LbnDpJ2GNjsgd5R7UTwvBaagYN23XtV4WNFZxTKdDg3RaBkMceVgFgOZvzPaVamoZIpmNtxFwj0TWuABA0Vs08ctiQLhOLkVXYyn7qLp3tfwIBBVKbCaijn39OSx7De7dFvBRMcCCOWhSfhzXDVo7E4Mcl7GbI7UvxH/AV5AqWjqP/ABB9VrF5tieHyYZUxVtN1XxuuCFvMJr24jh0VSNC4dYdh5raqbf4s57IJd0Xkkkl0GIkkkkAllVqllVDBpKXzSH1bfBTKGl80h9W3wUykCSSTN4wkAOGvDXjpdAPSXLhcD2uFwbg9iAckuXCaZow/IXjN2XQD0lwOBFwbrqAS84/aZVl9fRUId1Y43SuF+ZNh4Fejryf9oTr7ZEdlEwf/ZxWVv6mlX7GZYSiNF5Quh7ALonQ2NrriaPR9BaI5bHRXY33CpRnRWYTdw7ERm0EIXaK/E7hdDY9ArcLyXDVbIzDMIBAU27BVWlNgrWewWyMn5B+K07ZaR7bXKfso7JTzU/3XZh7U6oJku3km4DZuIVDRwLQq/20S/U0A4LqSS6DnEkkkgEsqtUsqoYNJS+aQ+rb4KZQ0vmkPq2+CmUg5xVV1KRJdoaG5s1uH8tlaVOaWGqkfTxVEZlhsXxhwLm3GlxyQHaemlicDJOX2FteegH6fNMNHLpaUgAWsOfHX5/L3cfHGZRE+WPfPu/Jexc0acOwEj5J9RG95Y0DM1oN9fR9EA11JKRpKRqSTfU3cD+lvanMpnRkkvDiS3UnXQ8FzoYyFunlE634a2UcMIkzvinikGfiNbODjf2629iAmip3iRjxICxotYcDofqraYJI2kMzAE8BfinoBLyzb+L/AOYhwHGjafTq4L1CaVsML5XXysaXGwubBeVbU45RY7WR1dJHKwxxGN4kaBfW4IsT3rC1rjhrUm5aZKWd+8LIxoDxRTDBVFwuwW7bIVU1cWHMMr25nk6C11AzbWSilDZaZ7gQCMj2iwPsKxUHLwdspqK7m0bM9jg2Rtldg65BCzUmMCtiY9g67QHEaXseelxyWkwG9U29lXi1LA2nHS04ubwBslHiDYTaVp9IVjEi2khLnmwAuSeSyjNq8N/eIo5ZMshcAG7tziSeA0HFWx72KJrO5v6CuilYLcCiB4acFmMMrqaYRvifG+N5sySN12k9l+3uK08FizuK0i34ZlJeyvJdrHFN2aO8nqZezq/MqarYMtu1Q7HNP7unlItnnda/ZdW/skUl+poklxdW5gJJJJAJZVapZVQwaSl80h9W3wUyhpfNIfVt8FMpBw8CgdTgtTUzVEjqiK0ry5vVN29QMA48rE+ko6uIWjJx8GfnwCead83SmZnFwvkuXAuvY3PDyR/2qCDAa+VpkmnbTv3rwWtF94zN1c2p5NBt2k9q09kkLfLIzTdmamMjJXWA0dcOJeBuxYm/Ahhv3vJTfsvUujkY7ED1s4blaWhodmuBre3W015N7AtOkg+WQGoMGkpaxtRJLG/JvA2zCC0PeXWGvZYezvRlJdQo25eRpAOhXku1eExYTjlRDBpDNaVrLeRfiPRe/vXra86/aHSvZi0FTY7uSINB7wTfxCwvX4mtDyWGWp6VlQbED2i6uxYRDGc8lPTOtzdED+ihoTlkCKYnI2GgDy4C5AA7SuJSa8He1rwE1z2vc2MBrGjQNAstds1SiOmbYWXmr64mQvkuCNQtxs1j27oN6Y5JAwC4awk+5aR1STZaytqHY0WL4e2rgdG4A3HBwuFjJNiKKfEemVEdQyYODt5BKQbjn3LV4tikPQhUwudm42tyVTDMUFW8A81q5pM5owbiPoNnsPbUNnaydsjQ1ubeEXAFgCBodAtREwNaAOShpowWggK1ayujKX0QVDQ9zQefIKjTVVVTY6yhgpYoqbLmJaLH0qrtLVTU0lHJCSHNeeB4/wB6omJcsrZHAZ3MGZVb5SxeizXGGvvoaa64TlUgnDwFZBuuo5BySSSASyq1Syqhg0lL5pD6tvgplDS+aQ+rb4KZSBJJJIBJJJIBJJJIBJJLh4ICKqqY6SB00rsrGC5K832trJ8Qiiq5OrGHlrG8miyPY7XuxHEBRQuvDC7rEfzO/oq20GFOn2YmETbyQWlA7hx+V1zTbs3PCNYfi02YaKsjp3ZnGwVGfF3V2JtlOYU7AGsYTb0n2qdtFTlpdOwTO7CdB7FWjw2qqKzLTwNDHcLusFzLGmkezQ4Rlsgi3CYXEPZUQ7s6t3h1RKkx7D6CpjEjxSx5crg7ySe2/BS4ZsniLGB1RLDFFe+jA8/P+qvy7O4I19qwiUHX+K7ieZsLBTCE0+77EXTo749CrnUGKYaXU88c0bmkZmuBWXwWU09c+neLPjdYglVMQ2XpzM1uAPqMOAdd80eZjSOwD+ZQYVTVVLjRhqZJJLeTJINXjt71exe0c9SeNM9Poqm8YV8PzNQahuGAIk11mrWL7HLNHJWQlud7GPc03BIvY9yrOJc4k8SpMtge83TLK+GLlo+KUxuGqKU84kaNUIspYJTE8divFlWg2DfROUUb87AQpBqFcodWVWqWVUMGkpfNIfVt8FMoaXzSH1bfBTKQJJJJAJJJJAJJJJAcQ7HcQ/d+GSSNNpHdSP0lEVgtu8ZFPXQwBucRDUXsMx18LLK2XGLZK8lnBKQuGd2pJuhu1uPCW+FUbszQf4z28yP5R+qFx4/iVVD0YPbFG7yhG2xI7LppwrKekR3PNzVyu1KPGJ1wr78pA0MtoUVwktZKCW68LqtPTnNnAGuqtUMRa4HndZeDob1GsdEZomgdYN1TZ5YG0znaXYNQwXKrQ1crY3saOIsohMxlJIxzt2TwdZb8voxS+yy7Fs9OGwUrnW6wcW6WVWrbLiT4XCNjTDeTha45+CVJUARvzuBDgR1UoGSPcMrncLAc7KH3LpqIQppMjAFZZX0rgQJ2aEtOvMcQnUlAII97KLkcGrMR00UWKYo+NuSN5aSBwz63Pp4JZN1x1HPN6m0ac1lNw3o+a50mnP8Axm+0rNCV0bgCdFabJcXK5v5s/o59Yea5j/Je13oK6RzQVhDuBspbPbY5j7CrrrftEczR0M1+qUQCz2H1Bc4XPWabOR9hzMBXowmpRUkCRZValZZWYNJS+aQ+rb4KZQ0vmkPq2+CmUgSSSSASSSSAS5dNkkbEwve4Na0XJJ0Cz9btXE2N4pWXtoJX6N9NlWUlHySk34C2JYpT4ZCJJybu0YwcXFeW7RVTcTxF0oHWc8uLRqArWLY5PiVRdry9w6u8taw7uxR0eHAkPOpK4rbOfZHZXVx7yG4bREWJFyjscAy2XaenDQLBX4oQQkYFpS0B1NLu37tzbNOrHcj3KKINi1JAA4rS1EUEdK99RlETRdxdwAWQzR1LnPcNHG4HYFSxcWYWXcEXnYtBBIwwyiQW6zbXsfSlJtbQwRRulkb1nZbFp/vtTadkFPA94Y29lksbY58gcxxa83FwqKzuZQ6iTfg3H76wuscx8eSRx4uBRegraNtM1zCwEmxsQbn2LxzD6aonn3m+8k2sBxvxW7wsMp4WMJcRf7xVpX8H2NJ2asRqairmn6sILTwzO4N70GxCIU1HljcdTmc7m4ohTSskuAAqGOyANDQeK57LJTWswc2+xSpZnVAyvAJbzRGGIvNrKnhcQy5zzRykjAJdyWUY8mVbIMSiFPQWbo48SqFBiBf/AA5jqBoVaxye1Oe9Z+mltKDfXvVp5uIou7NlhrN7Vuazi6PN6bG36oy6vpaKIdKnZEeQcdT7F51R4xieGEmN5e8cb66IHiGM1NXiQfKXXIOYk9q76p8K0kelDo2/fY9lpsQpqlodFJcHgSLXQBCdmsSBohSMDi9vVuQcrb/qiy6q580Y3VfHLDSUvmkPq2+CmUNL5pD6tvgplqYCSSSQCXCurhQGY23qo4KKBjpHAucSWg6FoHE+2y8+fVS1jsgcWxA9VqM/tAxE1GO9CaerCxod6eP6/JCKGK9iVw2y2R3UxyOsvUdKAdQjFNEBoqtO2wGiIQi1iFnFF29LcMauRRZdSoYRe2ir7RYk7CcDqaiMDeZCI7/etx9i6NSWmMni7ma2s2hFVXHB6VxyQkGdw5u+77PH0KlCbNAus5g15KqSR7i5zjcuPM8yVowMgBXn3z/M4pPkwiOtTGx1IWbxNhJ7+F1oaKduRzHHlohlbAZ57Ac1hy/JMmKwrYPR5WZiOfvRzKWAa8OKZTQNgjA00Cle7sUb31hvSeirDDKC7grGMx7+ON8evoQl17q3TTvAAc4kDh3Kd1YQEqOm3NOwHjbVXmvyRXHYh0dVca8lYfO00xN10V8SjA+MVuc7vsQlktksRnIqC7kSqhlzWHBc71sska3CaemxURwTBweInZXcLa6ekaoT9mJZKyVlQ05mPtIW9nK3cp8Cq9zUMN7fwyPmi1bWDfOFDbpk7Q13MW7SvQpSdS07umskuyCVKKHCKVkRcxt/JH8zj6OJTlSw7B4o3dMqXGaqvd0jjqO4dgV1dVXgpfmo0lL5pD6tvgplDS+aQ+rb4KZbnOJJcUQqoHSmESsMg4tvqmgmXDwSukeCA8ax1kj9p8QMg6xqHe6+nysrlDFYahEdtaNsW029Y22+ha53eRceACipI+qNF5s/3aPQg/wRYgaRYIhC24UEUXAq5E2xCvFFWy3AAG3WP2+rt5S7hh0vl+vgjeI41DSzR0LHB1VKM2QHVrObj3LD7V1G8nYBrYElVsl3UDjunr4oo4HGQ4uINiUeeO9BcJs3K1GHPvYc1w295GSYowb3vaynbJchQMPG5HBStbw71k0TpZDtE3NquN4WSyFMY1DiE+NruxcYL6E6qwAGgc1eMSrZLGx2VRVUzo4i0q3E8ZeCq4g0PjJAFwtMxaidM3XyeKpCbQaqLF6sRyOZcZuy6FMrHCx5X171eFTcS/o1lLV7ipaTzYR4fVaalqY6aCG7G746mRxAuPSsFQVjcSxSKCIODoml7rkajQcP74o5jdRu6uip72uHH3W+q664OMMOmmWGubXRlzXSTiR1/JbwV9ZOkkBa1axbUvdF/o0lL5pD6tvgpVFS+Zw+rb4KljGKChiEcQD6iTyG9neV0NpLWc6WkGN4x0QdGp3XneNT9wdvpVHC8oac3HmTzQmRkjXl8pLpHm7ieJKnhqDC3u7Fyqz8tZpx7YEa6R5d/DeWjuNlRJm5zE+1QSVD5DcuKYZHdqiU9ekqOIr4pTSVAbLfO+MW9ihopBwPHgrbpDcDmrcFBTTsJmZ1jpmabFZxrlOWo0ViisZE2ZjBcuAsh+J46aGjnmhidJuY3PcbaNAC2GD4NS08RztE7yb55Gg27gs5+2KvGH7ByQMIaaydkIHdq4//AJXRGpryUlb9HkGBbRTjaKXEsSe+V1SC17+z0dw7EcxeeOpnMkb2vZYWI5rG07XNjsSbcR3ItQWb1ZTJHmbdpy3B9n98FFtSb5HG1stDOFyAvvcAN09CLCdpdfMFm44wxjmtlLbniCU7M+LqmQm/aCuWXTyk9Q1ezQmpY0eUBfvU8dZEbAyNHtWVzOsXODg29rkJwAbq55HdaxCj+LIbFezYR1ULjZrwT6VIZmt0DhdY0TU8Dv8Ae3fa+psnnE4jfNKXEaWzFXXRS+zOVi9I1ZrWMN3PA9qY/GaZuhlBPYFlenRHXQ99k9lbcdUgD0LWPRL2ynyP6NH9ojGCIqeWR1uNrBD6qvxqvuInR0zD2m5+SHCvyv10vzV6Gra4Cx+a3j01aKu2S9FaHZgzPz1dW53M5RYn26+CtSYLTUbLwxjMdAdST7VeppxmA0IVx7BK9rncAuqNcc7IylbKXlgXComUG0lPcaSwuBI53sf0UG0FfT1G0THU8wcynbkcRwDr6/ojdJSw123WFUTyQyQStcW2B0jv42Wyqf2X4DUQzaTMqJTffh2oPo4FYWQ/I9HpZpR7mMoKxpAuVvFj6j9nm0OHSnoboq2Jp6pa8McR3g6fNbBZVxcWzqtkpJYGJ8QbQ4bCQM8rmAMZ2m3ghcNLI5zqmpOeZ+pJ5JhJc4OJJc0WBPEDsXTLIeL3H2q+a9ZjuFevY1xHaFRLUTLQ7iAfSubuP7jfcsJQ16XTwFHRN1PoRbdR/ht+EJbmL8NnwhV4E8gc2BgiMue7x/KrdI/LYO6vpU4YwcGgegJy2rfHwUl3DtLUU0UDWuqYs1rnrhed/tppqnF8HwyPDIZKxzKlzntgaXloy6EgLTruYjmVpybIw8Fj2e2h4nBK7Th/BcFajoNrYCSzBqryS25gPPn6dAvcc7vvH3rmd33j70UmV4I8UZT7X77P+6ahxHBrotOPH23PvThhe2T3uf8AuupJflBJjGtuC9oue1dzO+8ferJkOKPGRgm2ZYGnDJiGuLgCxvEuLr+8lIYBteQM2EzHK9z7FjeLrg+nivZ87/vH3pZ3/ed70Iw8Sn2V2pqZd5JhFQXWDbgN5Cw5pv2N2oNrYPUce0fVe37x/wB93vS3kn33e9TpHBHig2Q2rAH+xZ9O9v1XPshtff8AymcHlq3T5r2zeyfiO96W9k/Ed701k8EeLnY/a19r4NN8TfqpY9kdsGG4waX42/Veyb2T8R3vS3sn4jviKax8cTyql2e2whkBdgsluf8AEZ9VpabB8bNON7h8jX24Zm/VbDeyfiO96W9k/Ed8RVo2OJlLpoSMns/gGJQbeUeI1lK6Olp4JP4hIPXcLW0K9LNZBwzH4SgG9k/Ed71zeSffd71WUm3prCChHEaDpkF/KPwlZ1O3sn33e9NUFz//2Q==%20"/>
          <p:cNvSpPr>
            <a:spLocks noChangeAspect="1" noChangeArrowheads="1"/>
          </p:cNvSpPr>
          <p:nvPr/>
        </p:nvSpPr>
        <p:spPr bwMode="auto">
          <a:xfrm>
            <a:off x="0" y="-179388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2530" name="Picture 2" descr="http://www.babyledweaning.com/wp-content/uploads/2010/06/01012007003-300x225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4005064"/>
            <a:ext cx="2857500" cy="2143125"/>
          </a:xfrm>
          <a:prstGeom prst="rect">
            <a:avLst/>
          </a:prstGeom>
          <a:noFill/>
        </p:spPr>
      </p:pic>
      <p:pic>
        <p:nvPicPr>
          <p:cNvPr id="22532" name="Picture 4" descr="http://www.babyledweaning.com/wp-content/uploads/2010/06/xxx_claire_xxx-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1484784"/>
            <a:ext cx="2736304" cy="22387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4640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dirty="0"/>
              <a:t>Research on baby led weaning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r>
              <a:rPr lang="en-GB" dirty="0" smtClean="0"/>
              <a:t>All </a:t>
            </a:r>
            <a:r>
              <a:rPr lang="en-GB" dirty="0"/>
              <a:t>observational research, mainly web </a:t>
            </a:r>
            <a:r>
              <a:rPr lang="en-GB" dirty="0" smtClean="0"/>
              <a:t>based</a:t>
            </a:r>
            <a:endParaRPr lang="en-GB" dirty="0"/>
          </a:p>
          <a:p>
            <a:pPr lvl="1"/>
            <a:r>
              <a:rPr lang="en-GB" dirty="0" smtClean="0"/>
              <a:t>BLW associated </a:t>
            </a:r>
            <a:r>
              <a:rPr lang="en-GB" dirty="0"/>
              <a:t>with earlier exposure to family foods </a:t>
            </a:r>
            <a:endParaRPr lang="en-GB" dirty="0" smtClean="0"/>
          </a:p>
          <a:p>
            <a:pPr lvl="1"/>
            <a:r>
              <a:rPr lang="en-GB" dirty="0" smtClean="0"/>
              <a:t>Most BLW mothers actually </a:t>
            </a:r>
            <a:r>
              <a:rPr lang="en-GB" dirty="0"/>
              <a:t>use mixed approach </a:t>
            </a:r>
          </a:p>
          <a:p>
            <a:r>
              <a:rPr lang="en-GB" dirty="0" smtClean="0"/>
              <a:t>Many </a:t>
            </a:r>
            <a:r>
              <a:rPr lang="en-GB" dirty="0" smtClean="0"/>
              <a:t>other differences between BLW mothers and </a:t>
            </a:r>
            <a:r>
              <a:rPr lang="en-GB" dirty="0" smtClean="0"/>
              <a:t>PLW mothers</a:t>
            </a:r>
            <a:endParaRPr lang="en-GB" dirty="0" smtClean="0"/>
          </a:p>
          <a:p>
            <a:pPr lvl="1"/>
            <a:r>
              <a:rPr lang="en-GB" dirty="0" smtClean="0"/>
              <a:t>Less </a:t>
            </a:r>
            <a:r>
              <a:rPr lang="en-GB" dirty="0" smtClean="0"/>
              <a:t>restrained and anxious about food </a:t>
            </a:r>
          </a:p>
          <a:p>
            <a:pPr lvl="1"/>
            <a:r>
              <a:rPr lang="en-GB" dirty="0" smtClean="0"/>
              <a:t>Less controlling </a:t>
            </a:r>
          </a:p>
          <a:p>
            <a:pPr lvl="1"/>
            <a:r>
              <a:rPr lang="en-GB" dirty="0" smtClean="0"/>
              <a:t>More affluent and better educated </a:t>
            </a:r>
          </a:p>
        </p:txBody>
      </p:sp>
    </p:spTree>
    <p:extLst>
      <p:ext uri="{BB962C8B-B14F-4D97-AF65-F5344CB8AC3E}">
        <p14:creationId xmlns:p14="http://schemas.microsoft.com/office/powerpoint/2010/main" xmlns="" val="197601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 </a:t>
            </a:r>
            <a:r>
              <a:rPr lang="en-US" dirty="0" smtClean="0"/>
              <a:t>baby led weaning </a:t>
            </a:r>
            <a:r>
              <a:rPr lang="en-GB" dirty="0" smtClean="0"/>
              <a:t>safe?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482952" cy="4997151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1 in 7 children in GMS cohort had not reached out for food by 7 months</a:t>
            </a:r>
          </a:p>
          <a:p>
            <a:r>
              <a:rPr lang="en-GB" dirty="0" smtClean="0"/>
              <a:t>Little or no useful solid intake in first 2 months </a:t>
            </a:r>
          </a:p>
          <a:p>
            <a:r>
              <a:rPr lang="en-GB" dirty="0" smtClean="0"/>
              <a:t>One small study found BLW babies </a:t>
            </a:r>
            <a:r>
              <a:rPr lang="en-GB" dirty="0" smtClean="0"/>
              <a:t>more </a:t>
            </a:r>
            <a:r>
              <a:rPr lang="en-GB" dirty="0" smtClean="0"/>
              <a:t>likely to be underweight (5% </a:t>
            </a:r>
            <a:r>
              <a:rPr lang="en-GB" dirty="0" err="1" smtClean="0"/>
              <a:t>vs</a:t>
            </a:r>
            <a:r>
              <a:rPr lang="en-GB" dirty="0" smtClean="0"/>
              <a:t> 0)</a:t>
            </a:r>
          </a:p>
          <a:p>
            <a:r>
              <a:rPr lang="en-GB" dirty="0" smtClean="0"/>
              <a:t>Choking: a risk for all types of weaning?</a:t>
            </a:r>
            <a:endParaRPr lang="en-GB" dirty="0"/>
          </a:p>
        </p:txBody>
      </p:sp>
      <p:pic>
        <p:nvPicPr>
          <p:cNvPr id="5" name="Content Placeholder 3" descr="BLW Nairo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1988840"/>
            <a:ext cx="2754814" cy="367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6392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 for presentation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What sort of evidence is there and how good is it? </a:t>
            </a:r>
          </a:p>
          <a:p>
            <a:pPr lvl="0"/>
            <a:r>
              <a:rPr lang="en-GB" dirty="0" smtClean="0"/>
              <a:t>What it tells us about </a:t>
            </a:r>
          </a:p>
          <a:p>
            <a:pPr lvl="1"/>
            <a:r>
              <a:rPr lang="en-GB" dirty="0" smtClean="0"/>
              <a:t>Optimal age of starting complementary solids</a:t>
            </a:r>
          </a:p>
          <a:p>
            <a:pPr lvl="1"/>
            <a:r>
              <a:rPr lang="en-GB" dirty="0" smtClean="0"/>
              <a:t>Baby </a:t>
            </a:r>
            <a:r>
              <a:rPr lang="en-GB" dirty="0" smtClean="0"/>
              <a:t>led weaning </a:t>
            </a:r>
          </a:p>
          <a:p>
            <a:pPr lvl="1"/>
            <a:r>
              <a:rPr lang="en-GB" dirty="0" smtClean="0"/>
              <a:t>Micronutrients</a:t>
            </a:r>
          </a:p>
          <a:p>
            <a:pPr lvl="1"/>
            <a:r>
              <a:rPr lang="en-GB" dirty="0" smtClean="0"/>
              <a:t>Vegetables</a:t>
            </a:r>
          </a:p>
        </p:txBody>
      </p:sp>
    </p:spTree>
    <p:extLst>
      <p:ext uri="{BB962C8B-B14F-4D97-AF65-F5344CB8AC3E}">
        <p14:creationId xmlns:p14="http://schemas.microsoft.com/office/powerpoint/2010/main" xmlns="" val="126943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Which micronutrients matter in the infant diet? 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Which micronutrients matter in the infant diet?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09120"/>
          </a:xfrm>
        </p:spPr>
        <p:txBody>
          <a:bodyPr>
            <a:normAutofit/>
          </a:bodyPr>
          <a:lstStyle/>
          <a:p>
            <a:r>
              <a:rPr lang="en-GB" dirty="0" smtClean="0"/>
              <a:t>Vitamins and minerals essential for successful growth and development</a:t>
            </a:r>
          </a:p>
          <a:p>
            <a:r>
              <a:rPr lang="en-GB" dirty="0" smtClean="0"/>
              <a:t>Most vulnerable micronutrients worldwide at this age are </a:t>
            </a:r>
          </a:p>
          <a:p>
            <a:pPr lvl="1"/>
            <a:r>
              <a:rPr lang="en-GB" dirty="0" smtClean="0"/>
              <a:t>Iron</a:t>
            </a:r>
          </a:p>
          <a:p>
            <a:pPr lvl="1"/>
            <a:r>
              <a:rPr lang="en-GB" dirty="0" smtClean="0"/>
              <a:t>Vitamin D </a:t>
            </a:r>
          </a:p>
          <a:p>
            <a:pPr lvl="1"/>
            <a:r>
              <a:rPr lang="en-GB" dirty="0"/>
              <a:t>Vitamin A</a:t>
            </a:r>
          </a:p>
          <a:p>
            <a:pPr lvl="1"/>
            <a:r>
              <a:rPr lang="en-GB" dirty="0" smtClean="0"/>
              <a:t>Zinc</a:t>
            </a:r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xmlns="" val="398124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Zinc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129" y="1556792"/>
            <a:ext cx="8229600" cy="4525963"/>
          </a:xfrm>
        </p:spPr>
        <p:txBody>
          <a:bodyPr/>
          <a:lstStyle/>
          <a:p>
            <a:r>
              <a:rPr lang="en-GB" i="1" dirty="0" smtClean="0"/>
              <a:t>Web search:</a:t>
            </a:r>
          </a:p>
          <a:p>
            <a:pPr lvl="1"/>
            <a:r>
              <a:rPr lang="en-GB" i="1" dirty="0" smtClean="0"/>
              <a:t>“</a:t>
            </a:r>
            <a:r>
              <a:rPr lang="en-GB" i="1" dirty="0"/>
              <a:t>One epidemic that most folks in the U.S. are probably unaware of is zinc deficiency” </a:t>
            </a:r>
          </a:p>
          <a:p>
            <a:r>
              <a:rPr lang="en-GB" b="1" dirty="0"/>
              <a:t> Department of Health advice:</a:t>
            </a:r>
          </a:p>
          <a:p>
            <a:pPr lvl="1"/>
            <a:r>
              <a:rPr lang="en-GB" dirty="0"/>
              <a:t>“</a:t>
            </a:r>
            <a:r>
              <a:rPr lang="en-GB" i="1" dirty="0"/>
              <a:t>You should be able to get all the zinc you need by eating a varied and balanced diet. If you take zinc supplements, don't take too much as this could be harmful”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 rot="1972824">
            <a:off x="886562" y="2950284"/>
            <a:ext cx="7344735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C00000"/>
                </a:solidFill>
              </a:rPr>
              <a:t>Not a problem</a:t>
            </a:r>
            <a:endParaRPr lang="en-GB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083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Iron deficiency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Prevalence</a:t>
            </a:r>
          </a:p>
          <a:p>
            <a:pPr lvl="1"/>
            <a:r>
              <a:rPr lang="en-GB" dirty="0" smtClean="0"/>
              <a:t>Anaemia</a:t>
            </a:r>
            <a:r>
              <a:rPr lang="en-GB" dirty="0" smtClean="0"/>
              <a:t>: 3% in children under 2</a:t>
            </a:r>
          </a:p>
          <a:p>
            <a:pPr lvl="1"/>
            <a:r>
              <a:rPr lang="en-GB" dirty="0" smtClean="0"/>
              <a:t>Low stores 10-15%?</a:t>
            </a:r>
          </a:p>
          <a:p>
            <a:pPr lvl="1"/>
            <a:r>
              <a:rPr lang="en-GB" dirty="0" smtClean="0"/>
              <a:t>Much less common than previously</a:t>
            </a:r>
          </a:p>
          <a:p>
            <a:r>
              <a:rPr lang="en-GB" dirty="0" smtClean="0"/>
              <a:t>Risk </a:t>
            </a:r>
            <a:r>
              <a:rPr lang="en-GB" dirty="0" smtClean="0"/>
              <a:t>factors</a:t>
            </a:r>
          </a:p>
          <a:p>
            <a:pPr lvl="1"/>
            <a:r>
              <a:rPr lang="en-GB" dirty="0" smtClean="0"/>
              <a:t>Large volumes of unmodified milk + restricted diet </a:t>
            </a:r>
          </a:p>
        </p:txBody>
      </p:sp>
    </p:spTree>
    <p:extLst>
      <p:ext uri="{BB962C8B-B14F-4D97-AF65-F5344CB8AC3E}">
        <p14:creationId xmlns:p14="http://schemas.microsoft.com/office/powerpoint/2010/main" xmlns="" val="2340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Potential dietary sources of iron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Haem iron – most </a:t>
            </a:r>
            <a:r>
              <a:rPr lang="en-GB" dirty="0" err="1" smtClean="0"/>
              <a:t>bioavalable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Red meat, liver, eggs </a:t>
            </a:r>
          </a:p>
          <a:p>
            <a:r>
              <a:rPr lang="en-GB" dirty="0" smtClean="0"/>
              <a:t>Unbound natural iron </a:t>
            </a:r>
          </a:p>
          <a:p>
            <a:pPr lvl="1"/>
            <a:r>
              <a:rPr lang="en-GB" dirty="0" smtClean="0"/>
              <a:t>Beans, pulses, nuts, dried fruit, whole grains </a:t>
            </a:r>
          </a:p>
          <a:p>
            <a:r>
              <a:rPr lang="en-GB" dirty="0" smtClean="0"/>
              <a:t>Fortified foods </a:t>
            </a:r>
          </a:p>
          <a:p>
            <a:pPr lvl="1"/>
            <a:r>
              <a:rPr lang="en-GB" dirty="0"/>
              <a:t>Commercial baby foods</a:t>
            </a:r>
          </a:p>
          <a:p>
            <a:pPr lvl="1"/>
            <a:r>
              <a:rPr lang="en-GB" dirty="0" smtClean="0"/>
              <a:t>Formula milk </a:t>
            </a:r>
          </a:p>
          <a:p>
            <a:pPr lvl="1"/>
            <a:r>
              <a:rPr lang="en-GB" dirty="0" smtClean="0"/>
              <a:t>Breakfast cereals 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991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Actual dietary sources of iron in infants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Haem iron – most </a:t>
            </a:r>
            <a:r>
              <a:rPr lang="en-GB" sz="1800" dirty="0" err="1" smtClean="0"/>
              <a:t>bioavalable</a:t>
            </a:r>
            <a:r>
              <a:rPr lang="en-GB" sz="1800" dirty="0" smtClean="0"/>
              <a:t> </a:t>
            </a:r>
          </a:p>
          <a:p>
            <a:pPr lvl="1"/>
            <a:r>
              <a:rPr lang="en-GB" sz="1600" dirty="0" smtClean="0"/>
              <a:t>Red meat, liver, eggs </a:t>
            </a:r>
          </a:p>
          <a:p>
            <a:r>
              <a:rPr lang="en-GB" sz="1800" dirty="0" smtClean="0"/>
              <a:t>Unbound natural iron </a:t>
            </a:r>
          </a:p>
          <a:p>
            <a:pPr lvl="1"/>
            <a:r>
              <a:rPr lang="en-GB" sz="1600" dirty="0" smtClean="0"/>
              <a:t>Beans, pulses, nuts, dried fruit, whole grains </a:t>
            </a:r>
          </a:p>
          <a:p>
            <a:r>
              <a:rPr lang="en-GB" dirty="0" smtClean="0"/>
              <a:t>Fortified foods </a:t>
            </a:r>
          </a:p>
          <a:p>
            <a:pPr lvl="1"/>
            <a:r>
              <a:rPr lang="en-GB" dirty="0" smtClean="0"/>
              <a:t>Formula milk </a:t>
            </a:r>
          </a:p>
          <a:p>
            <a:pPr lvl="1"/>
            <a:r>
              <a:rPr lang="en-GB" dirty="0" smtClean="0"/>
              <a:t>Breakfast cereals </a:t>
            </a:r>
          </a:p>
          <a:p>
            <a:pPr lvl="1"/>
            <a:r>
              <a:rPr lang="en-GB" dirty="0"/>
              <a:t>Commercial baby foods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79541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Prevention </a:t>
            </a:r>
            <a:r>
              <a:rPr lang="en-GB" dirty="0" smtClean="0"/>
              <a:t>of </a:t>
            </a:r>
            <a:r>
              <a:rPr lang="en-GB" dirty="0" smtClean="0"/>
              <a:t>Iron deficiency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Encourage </a:t>
            </a:r>
            <a:r>
              <a:rPr lang="en-GB" dirty="0"/>
              <a:t>diverse complementary diet </a:t>
            </a:r>
          </a:p>
          <a:p>
            <a:pPr lvl="1"/>
            <a:r>
              <a:rPr lang="en-GB" dirty="0"/>
              <a:t>Include red </a:t>
            </a:r>
            <a:r>
              <a:rPr lang="en-GB" dirty="0" smtClean="0"/>
              <a:t>meat, </a:t>
            </a:r>
            <a:r>
              <a:rPr lang="en-GB" dirty="0"/>
              <a:t>if not vegetarian</a:t>
            </a:r>
          </a:p>
          <a:p>
            <a:r>
              <a:rPr lang="en-GB" dirty="0" smtClean="0"/>
              <a:t>Avoid </a:t>
            </a:r>
            <a:r>
              <a:rPr lang="en-GB" dirty="0"/>
              <a:t>unmodified </a:t>
            </a:r>
            <a:r>
              <a:rPr lang="en-GB" dirty="0" smtClean="0"/>
              <a:t>milk</a:t>
            </a:r>
            <a:endParaRPr lang="en-GB" dirty="0" smtClean="0"/>
          </a:p>
          <a:p>
            <a:pPr lvl="1"/>
            <a:r>
              <a:rPr lang="en-GB" dirty="0" smtClean="0"/>
              <a:t>Seems </a:t>
            </a:r>
            <a:r>
              <a:rPr lang="en-GB" dirty="0"/>
              <a:t>already to have reduced prevalence of </a:t>
            </a:r>
            <a:r>
              <a:rPr lang="en-GB" dirty="0" smtClean="0"/>
              <a:t>anaemia</a:t>
            </a:r>
            <a:endParaRPr lang="en-GB" dirty="0"/>
          </a:p>
          <a:p>
            <a:pPr lvl="1"/>
            <a:r>
              <a:rPr lang="en-GB" dirty="0" smtClean="0"/>
              <a:t>Limit volume taken over 12 months to 500 </a:t>
            </a:r>
            <a:r>
              <a:rPr lang="en-GB" dirty="0" err="1" smtClean="0"/>
              <a:t>mls</a:t>
            </a:r>
            <a:r>
              <a:rPr lang="en-GB" dirty="0" smtClean="0"/>
              <a:t> per day</a:t>
            </a:r>
          </a:p>
          <a:p>
            <a:r>
              <a:rPr lang="en-GB" dirty="0" smtClean="0"/>
              <a:t>Supplementation trials have found no benefit in iron replete children and may be harmful </a:t>
            </a:r>
          </a:p>
          <a:p>
            <a:pPr lvl="1"/>
            <a:r>
              <a:rPr lang="en-GB" dirty="0" smtClean="0"/>
              <a:t>Highly fortified milks could be a risk?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2087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Sources of Vitamin 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Natural source is by synthesis in the skin in response to UVB sunlight</a:t>
            </a:r>
          </a:p>
          <a:p>
            <a:pPr lvl="1"/>
            <a:r>
              <a:rPr lang="en-GB" dirty="0" smtClean="0"/>
              <a:t>Low levels in northern Europe in Winter</a:t>
            </a:r>
          </a:p>
          <a:p>
            <a:pPr lvl="1"/>
            <a:r>
              <a:rPr lang="en-GB" dirty="0" smtClean="0"/>
              <a:t>Skin pigmentation reduces exposure </a:t>
            </a:r>
          </a:p>
          <a:p>
            <a:pPr lvl="1"/>
            <a:r>
              <a:rPr lang="en-GB" dirty="0" smtClean="0"/>
              <a:t>Clothes and being indoors does too!</a:t>
            </a:r>
          </a:p>
          <a:p>
            <a:r>
              <a:rPr lang="en-GB" dirty="0" smtClean="0"/>
              <a:t>Few natural food sources: oily fish, cod liver oil</a:t>
            </a:r>
          </a:p>
          <a:p>
            <a:r>
              <a:rPr lang="en-GB" dirty="0" smtClean="0"/>
              <a:t>Vitamin D added to many foods (fortification)</a:t>
            </a:r>
          </a:p>
          <a:p>
            <a:pPr lvl="1"/>
            <a:r>
              <a:rPr lang="en-GB" dirty="0"/>
              <a:t>Breakfast cereals  </a:t>
            </a:r>
          </a:p>
          <a:p>
            <a:pPr lvl="1"/>
            <a:r>
              <a:rPr lang="en-GB" dirty="0" smtClean="0"/>
              <a:t>Margarine</a:t>
            </a:r>
          </a:p>
          <a:p>
            <a:pPr lvl="1"/>
            <a:r>
              <a:rPr lang="en-GB" dirty="0" smtClean="0"/>
              <a:t>Formula milk</a:t>
            </a:r>
          </a:p>
        </p:txBody>
      </p:sp>
    </p:spTree>
    <p:extLst>
      <p:ext uri="{BB962C8B-B14F-4D97-AF65-F5344CB8AC3E}">
        <p14:creationId xmlns:p14="http://schemas.microsoft.com/office/powerpoint/2010/main" xmlns="" val="311322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/>
          <a:lstStyle/>
          <a:p>
            <a:r>
              <a:rPr lang="en-GB" altLang="en-US" smtClean="0"/>
              <a:t>Vitamin D deficiency </a:t>
            </a:r>
          </a:p>
        </p:txBody>
      </p:sp>
      <p:sp>
        <p:nvSpPr>
          <p:cNvPr id="30723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539552" y="1484784"/>
            <a:ext cx="7990656" cy="461121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Vitamin </a:t>
            </a:r>
            <a:r>
              <a:rPr lang="en-GB" dirty="0"/>
              <a:t>D levels &lt; 25 </a:t>
            </a:r>
            <a:r>
              <a:rPr lang="en-GB" dirty="0" err="1"/>
              <a:t>nmol</a:t>
            </a:r>
            <a:r>
              <a:rPr lang="en-GB" dirty="0"/>
              <a:t>/L</a:t>
            </a:r>
            <a:endParaRPr lang="en-GB" altLang="en-US" dirty="0"/>
          </a:p>
          <a:p>
            <a:pPr lvl="1"/>
            <a:r>
              <a:rPr lang="en-GB" dirty="0"/>
              <a:t>2-8% of children under three </a:t>
            </a:r>
          </a:p>
          <a:p>
            <a:pPr lvl="1"/>
            <a:r>
              <a:rPr lang="en-GB" altLang="en-US" dirty="0" smtClean="0"/>
              <a:t>36-42</a:t>
            </a:r>
            <a:r>
              <a:rPr lang="en-GB" altLang="en-US" dirty="0"/>
              <a:t>% British Asian 2 year </a:t>
            </a:r>
            <a:r>
              <a:rPr lang="en-GB" altLang="en-US" dirty="0" smtClean="0"/>
              <a:t>olds</a:t>
            </a:r>
            <a:endParaRPr lang="en-GB" altLang="en-US" dirty="0"/>
          </a:p>
          <a:p>
            <a:r>
              <a:rPr lang="en-GB" altLang="en-US" dirty="0" smtClean="0"/>
              <a:t>Symptomatic deficiency (Rickets) </a:t>
            </a:r>
          </a:p>
          <a:p>
            <a:pPr lvl="1"/>
            <a:r>
              <a:rPr lang="en-GB" altLang="en-US" dirty="0" smtClean="0"/>
              <a:t>Prevalence unclear </a:t>
            </a:r>
          </a:p>
          <a:p>
            <a:pPr lvl="1"/>
            <a:r>
              <a:rPr lang="en-GB" altLang="en-US" dirty="0" smtClean="0"/>
              <a:t>≈0.1% births in Glasgow</a:t>
            </a:r>
          </a:p>
          <a:p>
            <a:pPr lvl="1"/>
            <a:r>
              <a:rPr lang="en-GB" altLang="en-US" dirty="0" smtClean="0"/>
              <a:t>Almost all in </a:t>
            </a:r>
            <a:r>
              <a:rPr lang="en-GB" altLang="en-US" dirty="0"/>
              <a:t>ethnic minorities </a:t>
            </a:r>
            <a:endParaRPr lang="en-GB" altLang="en-US" dirty="0" smtClean="0"/>
          </a:p>
          <a:p>
            <a:pPr lvl="2"/>
            <a:r>
              <a:rPr lang="en-GB" altLang="en-US" dirty="0" smtClean="0"/>
              <a:t>Little or no solid food</a:t>
            </a:r>
          </a:p>
          <a:p>
            <a:pPr lvl="2"/>
            <a:r>
              <a:rPr lang="en-GB" altLang="en-US" dirty="0" smtClean="0"/>
              <a:t>Dark skinned</a:t>
            </a:r>
          </a:p>
          <a:p>
            <a:pPr lvl="2"/>
            <a:r>
              <a:rPr lang="en-GB" altLang="en-US" dirty="0"/>
              <a:t>Mothers </a:t>
            </a:r>
            <a:r>
              <a:rPr lang="en-GB" altLang="en-US" dirty="0" smtClean="0"/>
              <a:t>deficient </a:t>
            </a:r>
            <a:r>
              <a:rPr lang="en-GB" altLang="en-US" dirty="0"/>
              <a:t>in </a:t>
            </a:r>
            <a:r>
              <a:rPr lang="en-GB" altLang="en-US" dirty="0" smtClean="0"/>
              <a:t>pregnancy</a:t>
            </a:r>
          </a:p>
          <a:p>
            <a:pPr lvl="2"/>
            <a:r>
              <a:rPr lang="en-GB" altLang="en-US" dirty="0" smtClean="0"/>
              <a:t>No supplementation</a:t>
            </a:r>
            <a:endParaRPr lang="en-GB" altLang="en-US" dirty="0"/>
          </a:p>
        </p:txBody>
      </p:sp>
      <p:pic>
        <p:nvPicPr>
          <p:cNvPr id="30724" name="Picture 5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660232" y="260648"/>
            <a:ext cx="2307977" cy="2866919"/>
          </a:xfrm>
        </p:spPr>
      </p:pic>
    </p:spTree>
    <p:extLst>
      <p:ext uri="{BB962C8B-B14F-4D97-AF65-F5344CB8AC3E}">
        <p14:creationId xmlns:p14="http://schemas.microsoft.com/office/powerpoint/2010/main" xmlns="" val="237546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GB" altLang="en-US" smtClean="0"/>
              <a:t>Prevention of Vitamin D Deficiency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772400" cy="4467225"/>
          </a:xfrm>
        </p:spPr>
        <p:txBody>
          <a:bodyPr/>
          <a:lstStyle/>
          <a:p>
            <a:r>
              <a:rPr lang="en-GB" altLang="en-US" sz="2800" dirty="0"/>
              <a:t>Target high risk groups for supplementation</a:t>
            </a:r>
          </a:p>
          <a:p>
            <a:pPr lvl="1"/>
            <a:r>
              <a:rPr lang="en-GB" altLang="en-US" sz="2400" dirty="0"/>
              <a:t>Multivitamins in pregnancy </a:t>
            </a:r>
          </a:p>
          <a:p>
            <a:pPr lvl="1"/>
            <a:r>
              <a:rPr lang="en-GB" altLang="en-US" sz="2400" dirty="0" smtClean="0"/>
              <a:t>Vitamin </a:t>
            </a:r>
            <a:r>
              <a:rPr lang="en-GB" altLang="en-US" sz="2400" dirty="0"/>
              <a:t>D from </a:t>
            </a:r>
            <a:r>
              <a:rPr lang="en-GB" altLang="en-US" sz="2400" dirty="0" smtClean="0"/>
              <a:t>birth for high risk?</a:t>
            </a:r>
          </a:p>
          <a:p>
            <a:r>
              <a:rPr lang="en-GB" altLang="en-US" sz="2800" dirty="0" smtClean="0"/>
              <a:t>Stamp on suggestions that breast feeding is a ‘risk factor’ for deficiency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89259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What sort of evidence is there?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3200" dirty="0"/>
              <a:t>Trials</a:t>
            </a:r>
          </a:p>
          <a:p>
            <a:pPr marL="742950" lvl="2" indent="-342900"/>
            <a:r>
              <a:rPr lang="en-GB" dirty="0"/>
              <a:t>4 trials on age of first solids  </a:t>
            </a:r>
          </a:p>
          <a:p>
            <a:pPr marL="742950" lvl="2" indent="-342900"/>
            <a:r>
              <a:rPr lang="en-GB" dirty="0"/>
              <a:t>2 trials on early introduction of allergens </a:t>
            </a:r>
          </a:p>
          <a:p>
            <a:pPr marL="742950" lvl="2" indent="-342900"/>
            <a:r>
              <a:rPr lang="en-GB" dirty="0"/>
              <a:t>Many trials on iron supplementation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3200" dirty="0"/>
              <a:t>National surveys</a:t>
            </a:r>
          </a:p>
          <a:p>
            <a:pPr marL="742950" lvl="2" indent="-342900"/>
            <a:r>
              <a:rPr lang="en-GB" dirty="0"/>
              <a:t>Infant Feeding survey </a:t>
            </a:r>
          </a:p>
          <a:p>
            <a:pPr marL="742950" lvl="2" indent="-342900"/>
            <a:r>
              <a:rPr lang="en-GB" dirty="0"/>
              <a:t>National diet and nutrition survey  in young children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3200" dirty="0"/>
              <a:t>Cohort studies </a:t>
            </a:r>
          </a:p>
          <a:p>
            <a:pPr marL="742950" lvl="2" indent="-342900"/>
            <a:r>
              <a:rPr lang="en-GB" dirty="0"/>
              <a:t>Loads!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3200" dirty="0"/>
              <a:t>Experiments – can inform causation</a:t>
            </a:r>
          </a:p>
          <a:p>
            <a:pPr marL="742950" lvl="2" indent="-342900"/>
            <a:r>
              <a:rPr lang="en-GB" dirty="0"/>
              <a:t>Flavour /texture learning </a:t>
            </a:r>
            <a:endParaRPr lang="en-GB" dirty="0" smtClean="0"/>
          </a:p>
          <a:p>
            <a:pPr marL="457200" lvl="1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9623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Vitamin 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en-GB" dirty="0"/>
              <a:t>Deficiency states </a:t>
            </a:r>
            <a:r>
              <a:rPr lang="en-GB" dirty="0" smtClean="0"/>
              <a:t>hardly ever seen in UK</a:t>
            </a:r>
          </a:p>
          <a:p>
            <a:r>
              <a:rPr lang="en-GB" dirty="0" smtClean="0"/>
              <a:t>High </a:t>
            </a:r>
            <a:r>
              <a:rPr lang="en-GB" dirty="0" smtClean="0"/>
              <a:t>levels can be toxic </a:t>
            </a:r>
          </a:p>
          <a:p>
            <a:pPr lvl="1"/>
            <a:r>
              <a:rPr lang="en-GB" dirty="0" smtClean="0"/>
              <a:t>Included in healthy start vitamins </a:t>
            </a:r>
            <a:r>
              <a:rPr lang="en-GB" dirty="0" smtClean="0"/>
              <a:t>(after </a:t>
            </a:r>
            <a:r>
              <a:rPr lang="en-GB" dirty="0" smtClean="0"/>
              <a:t>withdrawal of cod liver </a:t>
            </a:r>
            <a:r>
              <a:rPr lang="en-GB" dirty="0" smtClean="0"/>
              <a:t>oil)</a:t>
            </a:r>
            <a:endParaRPr lang="en-GB" dirty="0" smtClean="0"/>
          </a:p>
          <a:p>
            <a:pPr lvl="1"/>
            <a:r>
              <a:rPr lang="en-GB" dirty="0" smtClean="0"/>
              <a:t>Also added to formula milk</a:t>
            </a:r>
          </a:p>
          <a:p>
            <a:pPr lvl="1"/>
            <a:r>
              <a:rPr lang="en-GB" dirty="0" smtClean="0"/>
              <a:t>Taking both could exceed tolerable upper limit</a:t>
            </a:r>
          </a:p>
        </p:txBody>
      </p:sp>
      <p:sp>
        <p:nvSpPr>
          <p:cNvPr id="5" name="TextBox 4"/>
          <p:cNvSpPr txBox="1"/>
          <p:nvPr/>
        </p:nvSpPr>
        <p:spPr>
          <a:xfrm rot="1972824">
            <a:off x="1102328" y="2915674"/>
            <a:ext cx="6737022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C00000"/>
                </a:solidFill>
              </a:rPr>
              <a:t>Only </a:t>
            </a:r>
            <a:r>
              <a:rPr lang="en-GB" sz="6000" b="1" dirty="0" smtClean="0">
                <a:solidFill>
                  <a:srgbClr val="C00000"/>
                </a:solidFill>
              </a:rPr>
              <a:t>a </a:t>
            </a:r>
            <a:r>
              <a:rPr lang="en-GB" sz="6000" b="1" dirty="0" smtClean="0">
                <a:solidFill>
                  <a:srgbClr val="C00000"/>
                </a:solidFill>
              </a:rPr>
              <a:t>problem in excess</a:t>
            </a:r>
            <a:endParaRPr lang="en-GB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352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Fruit and vegetables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Early exposure assumed to be important </a:t>
            </a:r>
          </a:p>
          <a:p>
            <a:pPr lvl="1"/>
            <a:r>
              <a:rPr lang="en-GB" dirty="0" smtClean="0"/>
              <a:t>Associated </a:t>
            </a:r>
            <a:r>
              <a:rPr lang="en-GB" dirty="0" smtClean="0"/>
              <a:t>with higher later intake </a:t>
            </a:r>
          </a:p>
          <a:p>
            <a:pPr lvl="1"/>
            <a:r>
              <a:rPr lang="en-GB" dirty="0" smtClean="0"/>
              <a:t>Multiple </a:t>
            </a:r>
            <a:r>
              <a:rPr lang="en-GB" dirty="0" smtClean="0"/>
              <a:t>exposures facilitate </a:t>
            </a:r>
            <a:r>
              <a:rPr lang="en-GB" dirty="0" smtClean="0"/>
              <a:t>acceptance </a:t>
            </a:r>
            <a:endParaRPr lang="en-GB" dirty="0" smtClean="0"/>
          </a:p>
          <a:p>
            <a:r>
              <a:rPr lang="en-GB" dirty="0" smtClean="0"/>
              <a:t>But </a:t>
            </a:r>
            <a:r>
              <a:rPr lang="en-GB" dirty="0" smtClean="0"/>
              <a:t>toddlers eat more </a:t>
            </a:r>
            <a:r>
              <a:rPr lang="en-GB" dirty="0" smtClean="0"/>
              <a:t>F&amp;V </a:t>
            </a:r>
            <a:r>
              <a:rPr lang="en-GB" dirty="0" smtClean="0"/>
              <a:t>than children</a:t>
            </a:r>
            <a:endParaRPr lang="en-GB" dirty="0" smtClean="0"/>
          </a:p>
          <a:p>
            <a:pPr lvl="1"/>
            <a:r>
              <a:rPr lang="en-GB" dirty="0" smtClean="0"/>
              <a:t>Mean </a:t>
            </a:r>
            <a:r>
              <a:rPr lang="en-GB" dirty="0"/>
              <a:t>intake at 18m = 2 adult portions</a:t>
            </a:r>
          </a:p>
          <a:p>
            <a:pPr lvl="1"/>
            <a:r>
              <a:rPr lang="en-GB" dirty="0"/>
              <a:t>Eating more fruit than children aged 11-18  </a:t>
            </a:r>
            <a:endParaRPr lang="en-GB" dirty="0" smtClean="0"/>
          </a:p>
          <a:p>
            <a:r>
              <a:rPr lang="en-GB" dirty="0" smtClean="0"/>
              <a:t>Is early exposure actually the key issue? </a:t>
            </a: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103744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How </a:t>
            </a:r>
            <a:r>
              <a:rPr lang="en-GB" sz="3600" dirty="0" smtClean="0"/>
              <a:t>much do (</a:t>
            </a:r>
            <a:r>
              <a:rPr lang="en-GB" sz="3600" dirty="0"/>
              <a:t>e</a:t>
            </a:r>
            <a:r>
              <a:rPr lang="en-GB" sz="3600" dirty="0" smtClean="0"/>
              <a:t>xtra) micronutrients and vegetables matter in </a:t>
            </a:r>
            <a:r>
              <a:rPr lang="en-GB" sz="3600" dirty="0"/>
              <a:t>the infant diet?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Western diet is diverse  and nutrient rich </a:t>
            </a:r>
          </a:p>
          <a:p>
            <a:pPr lvl="1"/>
            <a:r>
              <a:rPr lang="en-GB" dirty="0" smtClean="0"/>
              <a:t>even snack foods and ‘unhealthy’ foods</a:t>
            </a:r>
          </a:p>
          <a:p>
            <a:r>
              <a:rPr lang="en-GB" dirty="0" smtClean="0"/>
              <a:t>Deficiency states occur only in infants and toddler with very restricted diets </a:t>
            </a:r>
          </a:p>
          <a:p>
            <a:r>
              <a:rPr lang="en-GB" dirty="0" smtClean="0"/>
              <a:t>Concerns about diet quality may lead to </a:t>
            </a:r>
            <a:endParaRPr lang="en-GB" dirty="0" smtClean="0"/>
          </a:p>
          <a:p>
            <a:pPr lvl="1"/>
            <a:r>
              <a:rPr lang="en-GB" dirty="0" smtClean="0"/>
              <a:t>Food aversion</a:t>
            </a:r>
          </a:p>
          <a:p>
            <a:pPr lvl="1"/>
            <a:r>
              <a:rPr lang="en-GB" dirty="0" smtClean="0"/>
              <a:t>Reliance </a:t>
            </a:r>
            <a:r>
              <a:rPr lang="en-GB" dirty="0" smtClean="0"/>
              <a:t>on processed foods</a:t>
            </a:r>
          </a:p>
          <a:p>
            <a:r>
              <a:rPr lang="en-GB" dirty="0" smtClean="0"/>
              <a:t>Need to be more chilled about this?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259420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Any questions?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dirty="0"/>
              <a:t>Randomised control trials 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1560" y="1412776"/>
            <a:ext cx="8280029" cy="510257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altLang="en-US" dirty="0" smtClean="0"/>
              <a:t>Only difference between groups should be exposure / treatment</a:t>
            </a:r>
          </a:p>
          <a:p>
            <a:pPr>
              <a:lnSpc>
                <a:spcPct val="90000"/>
              </a:lnSpc>
            </a:pPr>
            <a:r>
              <a:rPr lang="en-GB" altLang="en-US" dirty="0" smtClean="0"/>
              <a:t>Can establish causation as long as properly conducted</a:t>
            </a:r>
          </a:p>
          <a:p>
            <a:pPr lvl="1">
              <a:lnSpc>
                <a:spcPct val="90000"/>
              </a:lnSpc>
            </a:pPr>
            <a:r>
              <a:rPr lang="en-GB" altLang="en-US" dirty="0" smtClean="0"/>
              <a:t>True randomisation</a:t>
            </a:r>
          </a:p>
          <a:p>
            <a:pPr lvl="1">
              <a:lnSpc>
                <a:spcPct val="90000"/>
              </a:lnSpc>
            </a:pPr>
            <a:r>
              <a:rPr lang="en-GB" altLang="en-US" dirty="0" smtClean="0"/>
              <a:t>Pre-stated primary outcome</a:t>
            </a:r>
          </a:p>
          <a:p>
            <a:pPr lvl="1">
              <a:lnSpc>
                <a:spcPct val="90000"/>
              </a:lnSpc>
            </a:pPr>
            <a:r>
              <a:rPr lang="en-GB" altLang="en-US" dirty="0" smtClean="0"/>
              <a:t>Analysis  of all subject in randomised groups (intention to treat) </a:t>
            </a:r>
          </a:p>
          <a:p>
            <a:pPr>
              <a:lnSpc>
                <a:spcPct val="90000"/>
              </a:lnSpc>
            </a:pPr>
            <a:r>
              <a:rPr lang="en-GB" altLang="en-US" dirty="0" smtClean="0"/>
              <a:t>Expensive and difficult to conduct , so usually few relative to observational studies</a:t>
            </a:r>
          </a:p>
          <a:p>
            <a:pPr>
              <a:lnSpc>
                <a:spcPct val="90000"/>
              </a:lnSpc>
            </a:pPr>
            <a:r>
              <a:rPr lang="en-GB" altLang="en-US" dirty="0" smtClean="0"/>
              <a:t>Still highly informative and never lightly ignored </a:t>
            </a:r>
          </a:p>
        </p:txBody>
      </p:sp>
    </p:spTree>
    <p:extLst>
      <p:ext uri="{BB962C8B-B14F-4D97-AF65-F5344CB8AC3E}">
        <p14:creationId xmlns:p14="http://schemas.microsoft.com/office/powerpoint/2010/main" xmlns="" val="303020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dirty="0" smtClean="0"/>
              <a:t>Observational studies </a:t>
            </a:r>
            <a:r>
              <a:rPr lang="en-GB" altLang="en-US" dirty="0" smtClean="0"/>
              <a:t>cannot </a:t>
            </a:r>
            <a:r>
              <a:rPr lang="en-GB" altLang="en-US" dirty="0" smtClean="0"/>
              <a:t>establish causation</a:t>
            </a:r>
            <a:endParaRPr lang="en-GB" altLang="en-US" dirty="0" smtClean="0"/>
          </a:p>
        </p:txBody>
      </p:sp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827088" y="2492375"/>
            <a:ext cx="28082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dirty="0" smtClean="0"/>
              <a:t>Smoking</a:t>
            </a:r>
            <a:endParaRPr lang="en-GB" altLang="en-US" sz="2400" dirty="0"/>
          </a:p>
        </p:txBody>
      </p:sp>
      <p:sp>
        <p:nvSpPr>
          <p:cNvPr id="13316" name="Line 9"/>
          <p:cNvSpPr>
            <a:spLocks noChangeShapeType="1"/>
          </p:cNvSpPr>
          <p:nvPr/>
        </p:nvSpPr>
        <p:spPr bwMode="auto">
          <a:xfrm>
            <a:off x="2700338" y="2997200"/>
            <a:ext cx="33845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7" name="Text Box 10"/>
          <p:cNvSpPr txBox="1">
            <a:spLocks noChangeArrowheads="1"/>
          </p:cNvSpPr>
          <p:nvPr/>
        </p:nvSpPr>
        <p:spPr bwMode="auto">
          <a:xfrm>
            <a:off x="6443663" y="2565400"/>
            <a:ext cx="1800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dirty="0" smtClean="0"/>
              <a:t>Suicide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01023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en-GB" altLang="en-US" dirty="0" smtClean="0"/>
              <a:t>Exposure to risk factors usually determined by other key characteristics 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827088" y="2492375"/>
            <a:ext cx="28082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dirty="0" smtClean="0"/>
              <a:t>Smoking</a:t>
            </a:r>
            <a:endParaRPr lang="en-GB" altLang="en-US" sz="2400" dirty="0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2700338" y="2997200"/>
            <a:ext cx="338455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443663" y="2565400"/>
            <a:ext cx="1800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dirty="0" smtClean="0"/>
              <a:t>Suicide</a:t>
            </a:r>
            <a:endParaRPr lang="en-GB" altLang="en-US" sz="2400" dirty="0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260863" y="3705517"/>
            <a:ext cx="21605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dirty="0" smtClean="0"/>
              <a:t>Deprivation, mental health problems </a:t>
            </a:r>
            <a:endParaRPr lang="en-GB" altLang="en-US" sz="2400" dirty="0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1547813" y="3429000"/>
            <a:ext cx="1584027" cy="7921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V="1">
            <a:off x="5421450" y="3357562"/>
            <a:ext cx="1382575" cy="94811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4211638" y="2708275"/>
            <a:ext cx="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1354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Causation but in which direction?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292732" y="2365429"/>
            <a:ext cx="24482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 smtClean="0"/>
              <a:t>Child ever been on a diet</a:t>
            </a:r>
            <a:endParaRPr lang="en-GB" sz="2400" dirty="0"/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6300192" y="2392498"/>
            <a:ext cx="17287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 smtClean="0"/>
              <a:t>BMI higher at follow up</a:t>
            </a:r>
            <a:endParaRPr lang="en-GB" sz="2400" dirty="0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3563888" y="2804314"/>
            <a:ext cx="25922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2020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85750" indent="-285750">
              <a:spcBef>
                <a:spcPct val="20000"/>
              </a:spcBef>
            </a:pPr>
            <a:r>
              <a:rPr lang="en-GB" sz="4000" dirty="0" smtClean="0">
                <a:solidFill>
                  <a:srgbClr val="C00000"/>
                </a:solidFill>
              </a:rPr>
              <a:t>Outcome was present before exposure and led to exposure to the risk factor 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292732" y="2365429"/>
            <a:ext cx="24482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 smtClean="0"/>
              <a:t>Child ever been on a diet</a:t>
            </a:r>
            <a:endParaRPr lang="en-GB" sz="2400" dirty="0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 flipV="1">
            <a:off x="1979712" y="3125858"/>
            <a:ext cx="0" cy="8071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6300192" y="2392498"/>
            <a:ext cx="17287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 smtClean="0"/>
              <a:t>BMI higher at follow up</a:t>
            </a:r>
            <a:endParaRPr lang="en-GB" sz="2400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403648" y="3933056"/>
            <a:ext cx="17287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 smtClean="0"/>
              <a:t>Obesity at baseline</a:t>
            </a:r>
            <a:endParaRPr lang="en-GB" sz="2400" dirty="0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3563888" y="2804314"/>
            <a:ext cx="2592288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4716016" y="2484745"/>
            <a:ext cx="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 flipV="1">
            <a:off x="2843808" y="3134033"/>
            <a:ext cx="3312368" cy="103015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7890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 smtClean="0"/>
              <a:t>How can we use observational data to identify likely causal  relationships?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altLang="en-US" sz="3300" dirty="0" smtClean="0"/>
              <a:t>Adjust </a:t>
            </a:r>
            <a:r>
              <a:rPr lang="en-GB" altLang="en-US" sz="3300" dirty="0"/>
              <a:t>for all </a:t>
            </a:r>
            <a:r>
              <a:rPr lang="en-GB" altLang="en-US" sz="3300" dirty="0" smtClean="0"/>
              <a:t>available confounders</a:t>
            </a:r>
          </a:p>
          <a:p>
            <a:pPr marL="742950" lvl="2" indent="-342900">
              <a:lnSpc>
                <a:spcPct val="110000"/>
              </a:lnSpc>
            </a:pPr>
            <a:r>
              <a:rPr lang="en-GB" altLang="en-US" sz="2900" dirty="0" smtClean="0"/>
              <a:t>Full adjustment rarely </a:t>
            </a:r>
            <a:r>
              <a:rPr lang="en-GB" altLang="en-US" sz="2900" dirty="0"/>
              <a:t>possible</a:t>
            </a:r>
          </a:p>
          <a:p>
            <a:pPr marL="3429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3400" dirty="0" smtClean="0"/>
              <a:t>Look </a:t>
            </a:r>
            <a:r>
              <a:rPr lang="en-GB" sz="3400" dirty="0"/>
              <a:t>for consistency with </a:t>
            </a:r>
            <a:r>
              <a:rPr lang="en-GB" sz="3400" dirty="0" smtClean="0"/>
              <a:t>trials</a:t>
            </a:r>
            <a:endParaRPr lang="en-GB" sz="3400" dirty="0"/>
          </a:p>
          <a:p>
            <a:pPr marL="3429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3400" dirty="0" smtClean="0"/>
              <a:t>Seek </a:t>
            </a:r>
            <a:r>
              <a:rPr lang="en-GB" sz="3400" dirty="0"/>
              <a:t>data from other cultures with different underlying relationships</a:t>
            </a:r>
          </a:p>
          <a:p>
            <a:pPr marL="742950" lvl="2" indent="-342900">
              <a:lnSpc>
                <a:spcPct val="110000"/>
              </a:lnSpc>
            </a:pPr>
            <a:r>
              <a:rPr lang="en-GB" sz="3000" dirty="0"/>
              <a:t>e.g. associations with breastfeeding in developing country </a:t>
            </a:r>
          </a:p>
        </p:txBody>
      </p:sp>
    </p:spTree>
    <p:extLst>
      <p:ext uri="{BB962C8B-B14F-4D97-AF65-F5344CB8AC3E}">
        <p14:creationId xmlns:p14="http://schemas.microsoft.com/office/powerpoint/2010/main" xmlns="" val="125024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</TotalTime>
  <Words>1360</Words>
  <Application>Microsoft Office PowerPoint</Application>
  <PresentationFormat>On-screen Show (4:3)</PresentationFormat>
  <Paragraphs>209</Paragraphs>
  <Slides>33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Current issues in complementary feeding what is the evidence?</vt:lpstr>
      <vt:lpstr>Plan for presentation</vt:lpstr>
      <vt:lpstr>What sort of evidence is there?</vt:lpstr>
      <vt:lpstr>Randomised control trials </vt:lpstr>
      <vt:lpstr>Observational studies cannot establish causation</vt:lpstr>
      <vt:lpstr>Exposure to risk factors usually determined by other key characteristics </vt:lpstr>
      <vt:lpstr>Causation but in which direction?</vt:lpstr>
      <vt:lpstr>Outcome was present before exposure and led to exposure to the risk factor </vt:lpstr>
      <vt:lpstr>How can we use observational data to identify likely causal  relationships?</vt:lpstr>
      <vt:lpstr>What is the optimal age of starting complementary solids?</vt:lpstr>
      <vt:lpstr>What is the optimal age of starting complementary solids?</vt:lpstr>
      <vt:lpstr>What is the optimal age of starting complementary solids?</vt:lpstr>
      <vt:lpstr>Does delaying till 6 months compromise weight gain / micro nutrients?</vt:lpstr>
      <vt:lpstr>Does delaying till 6 months compromise development of  tastes and feeding skills?</vt:lpstr>
      <vt:lpstr>Does delaying till 6 months cause allergy?</vt:lpstr>
      <vt:lpstr>The optimal age of starting complementary solids is 6 months</vt:lpstr>
      <vt:lpstr>Baby led weaning </vt:lpstr>
      <vt:lpstr>Research on baby led weaning</vt:lpstr>
      <vt:lpstr>Is baby led weaning safe?</vt:lpstr>
      <vt:lpstr>Which micronutrients matter in the infant diet? </vt:lpstr>
      <vt:lpstr>Which micronutrients matter in the infant diet? </vt:lpstr>
      <vt:lpstr>Zinc</vt:lpstr>
      <vt:lpstr>Iron deficiency </vt:lpstr>
      <vt:lpstr>Potential dietary sources of iron </vt:lpstr>
      <vt:lpstr>Actual dietary sources of iron in infants</vt:lpstr>
      <vt:lpstr>Prevention of Iron deficiency</vt:lpstr>
      <vt:lpstr>Sources of Vitamin D</vt:lpstr>
      <vt:lpstr>Vitamin D deficiency </vt:lpstr>
      <vt:lpstr>Prevention of Vitamin D Deficiency</vt:lpstr>
      <vt:lpstr>Vitamin A</vt:lpstr>
      <vt:lpstr>Fruit and vegetables</vt:lpstr>
      <vt:lpstr>How much do (extra) micronutrients and vegetables matter in the infant diet? </vt:lpstr>
      <vt:lpstr>Any questions?</vt:lpstr>
    </vt:vector>
  </TitlesOfParts>
  <Company>University of Glasgow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issues in infant feeding what is the evidence?</dc:title>
  <dc:creator>cmw7a</dc:creator>
  <cp:lastModifiedBy>WRIGHCH478</cp:lastModifiedBy>
  <cp:revision>66</cp:revision>
  <dcterms:created xsi:type="dcterms:W3CDTF">2017-03-31T11:47:45Z</dcterms:created>
  <dcterms:modified xsi:type="dcterms:W3CDTF">2017-04-25T17:34:58Z</dcterms:modified>
</cp:coreProperties>
</file>